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Lst>
  <p:sldSz cy="6858000" cx="12192000"/>
  <p:notesSz cx="6858000" cy="9144000"/>
  <p:embeddedFontLst>
    <p:embeddedFont>
      <p:font typeface="Sue Ellen Francisco"/>
      <p:regular r:id="rId70"/>
    </p:embeddedFont>
    <p:embeddedFont>
      <p:font typeface="Walter Turncoat"/>
      <p:regular r:id="rId71"/>
    </p:embeddedFont>
    <p:embeddedFont>
      <p:font typeface="Barlow Condensed SemiBold"/>
      <p:regular r:id="rId72"/>
      <p:bold r:id="rId73"/>
      <p:italic r:id="rId74"/>
      <p:boldItalic r:id="rId75"/>
    </p:embeddedFont>
    <p:embeddedFont>
      <p:font typeface="Barlow Condensed"/>
      <p:regular r:id="rId76"/>
      <p:bold r:id="rId77"/>
      <p:italic r:id="rId78"/>
      <p:boldItalic r:id="rId79"/>
    </p:embeddedFont>
    <p:embeddedFont>
      <p:font typeface="Barlow Semi Condensed Medium"/>
      <p:regular r:id="rId80"/>
      <p:bold r:id="rId81"/>
      <p:italic r:id="rId82"/>
      <p:boldItalic r:id="rId83"/>
    </p:embeddedFont>
    <p:embeddedFont>
      <p:font typeface="Barlow Semi Condensed"/>
      <p:regular r:id="rId84"/>
      <p:bold r:id="rId85"/>
      <p:italic r:id="rId86"/>
      <p:boldItalic r:id="rId87"/>
    </p:embeddedFont>
    <p:embeddedFont>
      <p:font typeface="Barlow Semi Condensed SemiBold"/>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2" roundtripDataSignature="AMtx7mhNGbySfyMNvzYYx/clGCZw4CgS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BarlowSemiCondensed-regular.fntdata"/><Relationship Id="rId83" Type="http://schemas.openxmlformats.org/officeDocument/2006/relationships/font" Target="fonts/BarlowSemiCondensedMedium-boldItalic.fntdata"/><Relationship Id="rId42" Type="http://schemas.openxmlformats.org/officeDocument/2006/relationships/slide" Target="slides/slide37.xml"/><Relationship Id="rId86" Type="http://schemas.openxmlformats.org/officeDocument/2006/relationships/font" Target="fonts/BarlowSemiCondensed-italic.fntdata"/><Relationship Id="rId41" Type="http://schemas.openxmlformats.org/officeDocument/2006/relationships/slide" Target="slides/slide36.xml"/><Relationship Id="rId85" Type="http://schemas.openxmlformats.org/officeDocument/2006/relationships/font" Target="fonts/BarlowSemiCondensed-bold.fntdata"/><Relationship Id="rId44" Type="http://schemas.openxmlformats.org/officeDocument/2006/relationships/slide" Target="slides/slide39.xml"/><Relationship Id="rId88" Type="http://schemas.openxmlformats.org/officeDocument/2006/relationships/font" Target="fonts/BarlowSemiCondensedSemiBold-regular.fntdata"/><Relationship Id="rId43" Type="http://schemas.openxmlformats.org/officeDocument/2006/relationships/slide" Target="slides/slide38.xml"/><Relationship Id="rId87" Type="http://schemas.openxmlformats.org/officeDocument/2006/relationships/font" Target="fonts/BarlowSemiCondensed-boldItalic.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BarlowSemiCondensedSemiBold-bold.fntdata"/><Relationship Id="rId80" Type="http://schemas.openxmlformats.org/officeDocument/2006/relationships/font" Target="fonts/BarlowSemiCondensedMedium-regular.fntdata"/><Relationship Id="rId82" Type="http://schemas.openxmlformats.org/officeDocument/2006/relationships/font" Target="fonts/BarlowSemiCondensedMedium-italic.fntdata"/><Relationship Id="rId81" Type="http://schemas.openxmlformats.org/officeDocument/2006/relationships/font" Target="fonts/BarlowSemiCondensedMedium-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BarlowCondensedSemiBold-bold.fntdata"/><Relationship Id="rId72" Type="http://schemas.openxmlformats.org/officeDocument/2006/relationships/font" Target="fonts/BarlowCondensedSemiBold-regular.fntdata"/><Relationship Id="rId31" Type="http://schemas.openxmlformats.org/officeDocument/2006/relationships/slide" Target="slides/slide26.xml"/><Relationship Id="rId75" Type="http://schemas.openxmlformats.org/officeDocument/2006/relationships/font" Target="fonts/BarlowCondensedSemiBold-boldItalic.fntdata"/><Relationship Id="rId30" Type="http://schemas.openxmlformats.org/officeDocument/2006/relationships/slide" Target="slides/slide25.xml"/><Relationship Id="rId74" Type="http://schemas.openxmlformats.org/officeDocument/2006/relationships/font" Target="fonts/BarlowCondensedSemiBold-italic.fntdata"/><Relationship Id="rId33" Type="http://schemas.openxmlformats.org/officeDocument/2006/relationships/slide" Target="slides/slide28.xml"/><Relationship Id="rId77" Type="http://schemas.openxmlformats.org/officeDocument/2006/relationships/font" Target="fonts/BarlowCondensed-bold.fntdata"/><Relationship Id="rId32" Type="http://schemas.openxmlformats.org/officeDocument/2006/relationships/slide" Target="slides/slide27.xml"/><Relationship Id="rId76" Type="http://schemas.openxmlformats.org/officeDocument/2006/relationships/font" Target="fonts/BarlowCondensed-regular.fntdata"/><Relationship Id="rId35" Type="http://schemas.openxmlformats.org/officeDocument/2006/relationships/slide" Target="slides/slide30.xml"/><Relationship Id="rId79" Type="http://schemas.openxmlformats.org/officeDocument/2006/relationships/font" Target="fonts/BarlowCondensed-boldItalic.fntdata"/><Relationship Id="rId34" Type="http://schemas.openxmlformats.org/officeDocument/2006/relationships/slide" Target="slides/slide29.xml"/><Relationship Id="rId78" Type="http://schemas.openxmlformats.org/officeDocument/2006/relationships/font" Target="fonts/BarlowCondensed-italic.fntdata"/><Relationship Id="rId71" Type="http://schemas.openxmlformats.org/officeDocument/2006/relationships/font" Target="fonts/WalterTurncoat-regular.fntdata"/><Relationship Id="rId70" Type="http://schemas.openxmlformats.org/officeDocument/2006/relationships/font" Target="fonts/SueEllenFrancisco-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BarlowSemiCondensedSemiBold-boldItalic.fntdata"/><Relationship Id="rId90" Type="http://schemas.openxmlformats.org/officeDocument/2006/relationships/font" Target="fonts/BarlowSemiCondensedSemiBold-italic.fntdata"/><Relationship Id="rId92" Type="http://customschemas.google.com/relationships/presentationmetadata" Target="meta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ea2bdea1e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g2ea2bdea1e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d3a4c777a5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g2d3a4c777a5_0_3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d3a4c777a5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g2d3a4c777a5_0_3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d3a4c777a5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g2d3a4c777a5_0_3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d3a4c777a5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g2d3a4c777a5_0_3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d3a4c777a5_0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g2d3a4c777a5_0_3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solidFill>
                <a:srgbClr val="1F1F1F"/>
              </a:solidFill>
              <a:latin typeface="Georgia"/>
              <a:ea typeface="Georgia"/>
              <a:cs typeface="Georgia"/>
              <a:sym typeface="Georgi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d3a4c777a5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g2d3a4c777a5_0_4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350">
              <a:solidFill>
                <a:srgbClr val="292929"/>
              </a:solidFill>
              <a:highlight>
                <a:srgbClr val="FFFFFF"/>
              </a:highlight>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d3a4c777a5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g2d3a4c777a5_0_4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900">
              <a:solidFill>
                <a:srgbClr val="333333"/>
              </a:solidFill>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d3a4c777a5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g2d3a4c777a5_0_4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d3a4c777a5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g2d3a4c777a5_0_4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eb87d1ab1a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3" name="Google Shape;273;g2eb87d1ab1a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ea2bdea1ec_0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1" name="Google Shape;131;g2ea2bdea1ec_0_2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ea2bdea1ec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ea2bdea1ec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d3a4c777a5_0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g2d3a4c777a5_0_4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d3a4c777a5_0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2d3a4c777a5_0_4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d3a4c777a5_0_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2d3a4c777a5_0_5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d3a4c777a5_0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g2d3a4c777a5_0_5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d3a4c777a5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g2d3a4c777a5_0_5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d3a4c777a5_0_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g2d3a4c777a5_0_5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d3a4c777a5_0_5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2d3a4c777a5_0_5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d3a4c777a5_0_5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3" name="Google Shape;343;g2d3a4c777a5_0_5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d3a4c777a5_0_5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g2d3a4c777a5_0_5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eb87d1ab1a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7" name="Google Shape;137;g2eb87d1ab1a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d3a4c777a5_0_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g2d3a4c777a5_0_5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d3a4c777a5_0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g2d3a4c777a5_0_5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00">
              <a:solidFill>
                <a:schemeClr val="dk1"/>
              </a:solidFill>
              <a:latin typeface="Barlow Condensed"/>
              <a:ea typeface="Barlow Condensed"/>
              <a:cs typeface="Barlow Condensed"/>
              <a:sym typeface="Barlow Condense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d3a4c777a5_0_5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g2d3a4c777a5_0_5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d3a4c777a5_0_5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g2d3a4c777a5_0_5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d3a4c777a5_0_5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g2d3a4c777a5_0_5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d3a4c777a5_0_5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g2d3a4c777a5_0_5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d3a4c777a5_0_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g2d3a4c777a5_0_5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400">
              <a:solidFill>
                <a:schemeClr val="dk1"/>
              </a:solidFill>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d3a4c777a5_0_6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g2d3a4c777a5_0_6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d3a4c777a5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g2d3a4c777a5_0_6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d3a4c777a5_0_6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g2d3a4c777a5_0_6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eb87d1ab1a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3" name="Google Shape;143;g2eb87d1ab1a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d3a4c777a5_0_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 name="Google Shape;445;g2d3a4c777a5_0_6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eb87d1ab1a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453" name="Google Shape;453;g2eb87d1ab1a_0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eb87d1ab1a_0_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eb87d1ab1a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eb87d1ab1a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1" name="Google Shape;471;g2eb87d1ab1a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d3a4c777a5_0_8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g2d3a4c777a5_0_8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d3a4c777a5_0_8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8" name="Google Shape;488;g2d3a4c777a5_0_8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d3a4c777a5_0_8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g2d3a4c777a5_0_8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d3a4c777a5_0_8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g2d3a4c777a5_0_8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d3a4c777a5_0_9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g2d3a4c777a5_0_9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d3a4c777a5_0_9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 name="Google Shape;523;g2d3a4c777a5_0_9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eb87d1ab1a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1" name="Google Shape;151;g2eb87d1ab1a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d3a4c777a5_0_9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2" name="Google Shape;532;g2d3a4c777a5_0_9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d3a4c777a5_0_9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1" name="Google Shape;541;g2d3a4c777a5_0_9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d3a4c777a5_0_9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0" name="Google Shape;550;g2d3a4c777a5_0_9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d3a4c777a5_0_9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 name="Google Shape;559;g2d3a4c777a5_0_9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d3a4c777a5_0_9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8" name="Google Shape;568;g2d3a4c777a5_0_9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d3a4c777a5_0_9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7" name="Google Shape;577;g2d3a4c777a5_0_9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d3a4c777a5_0_9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g2d3a4c777a5_0_9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d3a4c777a5_0_9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5" name="Google Shape;595;g2d3a4c777a5_0_9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d3a4c777a5_0_9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g2d3a4c777a5_0_9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d3a4c777a5_0_9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3" name="Google Shape;613;g2d3a4c777a5_0_9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i="1" sz="1400">
              <a:solidFill>
                <a:srgbClr val="666666"/>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d3a4c777a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g2d3a4c777a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pl-PL" sz="1200">
                <a:solidFill>
                  <a:srgbClr val="1F1F1F"/>
                </a:solidFill>
                <a:latin typeface="Georgia"/>
                <a:ea typeface="Georgia"/>
                <a:cs typeface="Georgia"/>
                <a:sym typeface="Georgia"/>
              </a:rPr>
              <a:t>Soils act as sources and sinks for greenhouse gases</a:t>
            </a:r>
            <a:endParaRPr sz="1200">
              <a:solidFill>
                <a:srgbClr val="1F1F1F"/>
              </a:solidFill>
              <a:latin typeface="Georgia"/>
              <a:ea typeface="Georgia"/>
              <a:cs typeface="Georgia"/>
              <a:sym typeface="Georgia"/>
            </a:endParaRPr>
          </a:p>
          <a:p>
            <a:pPr indent="0" lvl="0" marL="0" rtl="0" algn="l">
              <a:lnSpc>
                <a:spcPct val="100000"/>
              </a:lnSpc>
              <a:spcBef>
                <a:spcPts val="0"/>
              </a:spcBef>
              <a:spcAft>
                <a:spcPts val="0"/>
              </a:spcAft>
              <a:buSzPts val="1100"/>
              <a:buNone/>
            </a:pPr>
            <a:r>
              <a:rPr lang="pl-PL" sz="1200">
                <a:solidFill>
                  <a:srgbClr val="1F1F1F"/>
                </a:solidFill>
                <a:latin typeface="Georgia"/>
                <a:ea typeface="Georgia"/>
                <a:cs typeface="Georgia"/>
                <a:sym typeface="Georgia"/>
              </a:rPr>
              <a:t>That means that when everything is going well carbon and other greenhouse gases are continuously extracted from the atmosphere and stored in the soil, the more soils builds up over longer time, the more is stored.</a:t>
            </a:r>
            <a:endParaRPr sz="1200">
              <a:solidFill>
                <a:srgbClr val="1F1F1F"/>
              </a:solidFill>
              <a:latin typeface="Georgia"/>
              <a:ea typeface="Georgia"/>
              <a:cs typeface="Georgia"/>
              <a:sym typeface="Georgia"/>
            </a:endParaRPr>
          </a:p>
          <a:p>
            <a:pPr indent="0" lvl="0" marL="0" rtl="0" algn="l">
              <a:lnSpc>
                <a:spcPct val="100000"/>
              </a:lnSpc>
              <a:spcBef>
                <a:spcPts val="0"/>
              </a:spcBef>
              <a:spcAft>
                <a:spcPts val="0"/>
              </a:spcAft>
              <a:buSzPts val="1100"/>
              <a:buNone/>
            </a:pPr>
            <a:r>
              <a:rPr lang="pl-PL" sz="1200">
                <a:solidFill>
                  <a:srgbClr val="1F1F1F"/>
                </a:solidFill>
                <a:latin typeface="Georgia"/>
                <a:ea typeface="Georgia"/>
                <a:cs typeface="Georgia"/>
                <a:sym typeface="Georgia"/>
              </a:rPr>
              <a:t>These days we are having reverse effect - we are losing soil fast and the greenhouse gasses that had been collected and stored over long time are being released out into the atmosphere.</a:t>
            </a:r>
            <a:endParaRPr sz="1200">
              <a:solidFill>
                <a:srgbClr val="1F1F1F"/>
              </a:solidFill>
              <a:latin typeface="Georgia"/>
              <a:ea typeface="Georgia"/>
              <a:cs typeface="Georgia"/>
              <a:sym typeface="Georgia"/>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eb87d1ab1a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2" name="Google Shape;622;g2eb87d1ab1a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d3a4c777a5_0_10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8" name="Google Shape;628;g2d3a4c777a5_0_10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310983665cb_1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310983665cb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eb87d1ab1a_0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9" name="Google Shape;649;g2eb87d1ab1a_0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d3a4c777a5_0_11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2d3a4c777a5_0_1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d3a4c777a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g2d3a4c777a5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d3a4c777a5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g2d3a4c777a5_0_3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d3a4c777a5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2d3a4c777a5_0_3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11" name="Shape 11"/>
        <p:cNvGrpSpPr/>
        <p:nvPr/>
      </p:nvGrpSpPr>
      <p:grpSpPr>
        <a:xfrm>
          <a:off x="0" y="0"/>
          <a:ext cx="0" cy="0"/>
          <a:chOff x="0" y="0"/>
          <a:chExt cx="0" cy="0"/>
        </a:xfrm>
      </p:grpSpPr>
      <p:sp>
        <p:nvSpPr>
          <p:cNvPr id="12" name="Google Shape;12;p1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 name="Google Shape;13;p18"/>
          <p:cNvSpPr txBox="1"/>
          <p:nvPr>
            <p:ph idx="12" type="sldNum"/>
          </p:nvPr>
        </p:nvSpPr>
        <p:spPr>
          <a:xfrm>
            <a:off x="9296400" y="633047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
        <p:nvSpPr>
          <p:cNvPr id="14" name="Google Shape;14;p18"/>
          <p:cNvSpPr txBox="1"/>
          <p:nvPr>
            <p:ph type="title"/>
          </p:nvPr>
        </p:nvSpPr>
        <p:spPr>
          <a:xfrm>
            <a:off x="831850" y="836224"/>
            <a:ext cx="10515600" cy="118040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50" name="Shape 50"/>
        <p:cNvGrpSpPr/>
        <p:nvPr/>
      </p:nvGrpSpPr>
      <p:grpSpPr>
        <a:xfrm>
          <a:off x="0" y="0"/>
          <a:ext cx="0" cy="0"/>
          <a:chOff x="0" y="0"/>
          <a:chExt cx="0" cy="0"/>
        </a:xfrm>
      </p:grpSpPr>
      <p:sp>
        <p:nvSpPr>
          <p:cNvPr id="51" name="Google Shape;51;p27"/>
          <p:cNvSpPr txBox="1"/>
          <p:nvPr>
            <p:ph type="title"/>
          </p:nvPr>
        </p:nvSpPr>
        <p:spPr>
          <a:xfrm>
            <a:off x="838200" y="556953"/>
            <a:ext cx="10515600" cy="117897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7"/>
          <p:cNvSpPr txBox="1"/>
          <p:nvPr>
            <p:ph idx="1" type="body"/>
          </p:nvPr>
        </p:nvSpPr>
        <p:spPr>
          <a:xfrm rot="5400000">
            <a:off x="4097185" y="-1433360"/>
            <a:ext cx="399763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27"/>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54" name="Shape 54"/>
        <p:cNvGrpSpPr/>
        <p:nvPr/>
      </p:nvGrpSpPr>
      <p:grpSpPr>
        <a:xfrm>
          <a:off x="0" y="0"/>
          <a:ext cx="0" cy="0"/>
          <a:chOff x="0" y="0"/>
          <a:chExt cx="0" cy="0"/>
        </a:xfrm>
      </p:grpSpPr>
      <p:sp>
        <p:nvSpPr>
          <p:cNvPr id="55" name="Google Shape;55;p28"/>
          <p:cNvSpPr txBox="1"/>
          <p:nvPr>
            <p:ph type="title"/>
          </p:nvPr>
        </p:nvSpPr>
        <p:spPr>
          <a:xfrm rot="5400000">
            <a:off x="7233501" y="2056664"/>
            <a:ext cx="561169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8"/>
          <p:cNvSpPr txBox="1"/>
          <p:nvPr>
            <p:ph idx="1" type="body"/>
          </p:nvPr>
        </p:nvSpPr>
        <p:spPr>
          <a:xfrm rot="5400000">
            <a:off x="1899501" y="-496036"/>
            <a:ext cx="561169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28"/>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1">
  <p:cSld name="TITLE_1">
    <p:spTree>
      <p:nvGrpSpPr>
        <p:cNvPr id="58" name="Shape 58"/>
        <p:cNvGrpSpPr/>
        <p:nvPr/>
      </p:nvGrpSpPr>
      <p:grpSpPr>
        <a:xfrm>
          <a:off x="0" y="0"/>
          <a:ext cx="0" cy="0"/>
          <a:chOff x="0" y="0"/>
          <a:chExt cx="0" cy="0"/>
        </a:xfrm>
      </p:grpSpPr>
      <p:sp>
        <p:nvSpPr>
          <p:cNvPr id="59" name="Google Shape;59;g2ea2bdea1ec_0_251"/>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60" name="Google Shape;60;g2ea2bdea1ec_0_251"/>
          <p:cNvSpPr txBox="1"/>
          <p:nvPr>
            <p:ph idx="12" type="sldNum"/>
          </p:nvPr>
        </p:nvSpPr>
        <p:spPr>
          <a:xfrm>
            <a:off x="9296400" y="633047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
        <p:nvSpPr>
          <p:cNvPr id="61" name="Google Shape;61;g2ea2bdea1ec_0_251"/>
          <p:cNvSpPr txBox="1"/>
          <p:nvPr>
            <p:ph type="title"/>
          </p:nvPr>
        </p:nvSpPr>
        <p:spPr>
          <a:xfrm>
            <a:off x="831850" y="836224"/>
            <a:ext cx="10515600" cy="11805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SzPts val="4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2" name="Shape 62"/>
        <p:cNvGrpSpPr/>
        <p:nvPr/>
      </p:nvGrpSpPr>
      <p:grpSpPr>
        <a:xfrm>
          <a:off x="0" y="0"/>
          <a:ext cx="0" cy="0"/>
          <a:chOff x="0" y="0"/>
          <a:chExt cx="0" cy="0"/>
        </a:xfrm>
      </p:grpSpPr>
      <p:sp>
        <p:nvSpPr>
          <p:cNvPr id="63" name="Google Shape;63;g2ea2bdea1ec_0_255"/>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 name="Google Shape;64;g2ea2bdea1ec_0_255"/>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65" name="Google Shape;65;g2ea2bdea1ec_0_255"/>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0" name="Shape 70"/>
        <p:cNvGrpSpPr/>
        <p:nvPr/>
      </p:nvGrpSpPr>
      <p:grpSpPr>
        <a:xfrm>
          <a:off x="0" y="0"/>
          <a:ext cx="0" cy="0"/>
          <a:chOff x="0" y="0"/>
          <a:chExt cx="0" cy="0"/>
        </a:xfrm>
      </p:grpSpPr>
      <p:sp>
        <p:nvSpPr>
          <p:cNvPr id="71" name="Google Shape;71;g2d3a4c777a5_0_99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72" name="Google Shape;72;g2d3a4c777a5_0_99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73" name="Google Shape;73;g2d3a4c777a5_0_99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p:cSld name="SECTION_HEADER_1">
    <p:spTree>
      <p:nvGrpSpPr>
        <p:cNvPr id="74" name="Shape 74"/>
        <p:cNvGrpSpPr/>
        <p:nvPr/>
      </p:nvGrpSpPr>
      <p:grpSpPr>
        <a:xfrm>
          <a:off x="0" y="0"/>
          <a:ext cx="0" cy="0"/>
          <a:chOff x="0" y="0"/>
          <a:chExt cx="0" cy="0"/>
        </a:xfrm>
      </p:grpSpPr>
      <p:sp>
        <p:nvSpPr>
          <p:cNvPr id="75" name="Google Shape;75;g2d3a4c777a5_0_994"/>
          <p:cNvSpPr txBox="1"/>
          <p:nvPr>
            <p:ph type="title"/>
          </p:nvPr>
        </p:nvSpPr>
        <p:spPr>
          <a:xfrm>
            <a:off x="831850" y="1670858"/>
            <a:ext cx="10515600" cy="2891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g2d3a4c777a5_0_994"/>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7" name="Google Shape;77;g2d3a4c777a5_0_994"/>
          <p:cNvSpPr txBox="1"/>
          <p:nvPr>
            <p:ph idx="12" type="sldNum"/>
          </p:nvPr>
        </p:nvSpPr>
        <p:spPr>
          <a:xfrm>
            <a:off x="9352472" y="6344797"/>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78" name="Shape 78"/>
        <p:cNvGrpSpPr/>
        <p:nvPr/>
      </p:nvGrpSpPr>
      <p:grpSpPr>
        <a:xfrm>
          <a:off x="0" y="0"/>
          <a:ext cx="0" cy="0"/>
          <a:chOff x="0" y="0"/>
          <a:chExt cx="0" cy="0"/>
        </a:xfrm>
      </p:grpSpPr>
      <p:sp>
        <p:nvSpPr>
          <p:cNvPr id="79" name="Google Shape;79;g2d3a4c777a5_0_998"/>
          <p:cNvSpPr txBox="1"/>
          <p:nvPr>
            <p:ph type="title"/>
          </p:nvPr>
        </p:nvSpPr>
        <p:spPr>
          <a:xfrm>
            <a:off x="838200" y="523701"/>
            <a:ext cx="10515600" cy="1230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g2d3a4c777a5_0_998"/>
          <p:cNvSpPr txBox="1"/>
          <p:nvPr>
            <p:ph idx="1" type="body"/>
          </p:nvPr>
        </p:nvSpPr>
        <p:spPr>
          <a:xfrm>
            <a:off x="838200" y="1825625"/>
            <a:ext cx="10515600" cy="3997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g2d3a4c777a5_0_998"/>
          <p:cNvSpPr txBox="1"/>
          <p:nvPr>
            <p:ph idx="12" type="sldNum"/>
          </p:nvPr>
        </p:nvSpPr>
        <p:spPr>
          <a:xfrm>
            <a:off x="9352472" y="6344797"/>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2" name="Shape 82"/>
        <p:cNvGrpSpPr/>
        <p:nvPr/>
      </p:nvGrpSpPr>
      <p:grpSpPr>
        <a:xfrm>
          <a:off x="0" y="0"/>
          <a:ext cx="0" cy="0"/>
          <a:chOff x="0" y="0"/>
          <a:chExt cx="0" cy="0"/>
        </a:xfrm>
      </p:grpSpPr>
      <p:sp>
        <p:nvSpPr>
          <p:cNvPr id="83" name="Google Shape;83;g2d3a4c777a5_0_1002"/>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84" name="Google Shape;84;g2d3a4c777a5_0_1002"/>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85" name="Google Shape;85;g2d3a4c777a5_0_100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6" name="Shape 86"/>
        <p:cNvGrpSpPr/>
        <p:nvPr/>
      </p:nvGrpSpPr>
      <p:grpSpPr>
        <a:xfrm>
          <a:off x="0" y="0"/>
          <a:ext cx="0" cy="0"/>
          <a:chOff x="0" y="0"/>
          <a:chExt cx="0" cy="0"/>
        </a:xfrm>
      </p:grpSpPr>
      <p:sp>
        <p:nvSpPr>
          <p:cNvPr id="87" name="Google Shape;87;g2d3a4c777a5_0_1006"/>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88" name="Google Shape;88;g2d3a4c777a5_0_100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9" name="Shape 89"/>
        <p:cNvGrpSpPr/>
        <p:nvPr/>
      </p:nvGrpSpPr>
      <p:grpSpPr>
        <a:xfrm>
          <a:off x="0" y="0"/>
          <a:ext cx="0" cy="0"/>
          <a:chOff x="0" y="0"/>
          <a:chExt cx="0" cy="0"/>
        </a:xfrm>
      </p:grpSpPr>
      <p:sp>
        <p:nvSpPr>
          <p:cNvPr id="90" name="Google Shape;90;g2d3a4c777a5_0_100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91" name="Google Shape;91;g2d3a4c777a5_0_1009"/>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92" name="Google Shape;92;g2d3a4c777a5_0_1009"/>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93" name="Google Shape;93;g2d3a4c777a5_0_100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15" name="Shape 15"/>
        <p:cNvGrpSpPr/>
        <p:nvPr/>
      </p:nvGrpSpPr>
      <p:grpSpPr>
        <a:xfrm>
          <a:off x="0" y="0"/>
          <a:ext cx="0" cy="0"/>
          <a:chOff x="0" y="0"/>
          <a:chExt cx="0" cy="0"/>
        </a:xfrm>
      </p:grpSpPr>
      <p:sp>
        <p:nvSpPr>
          <p:cNvPr id="16" name="Google Shape;16;p19"/>
          <p:cNvSpPr txBox="1"/>
          <p:nvPr>
            <p:ph type="title"/>
          </p:nvPr>
        </p:nvSpPr>
        <p:spPr>
          <a:xfrm>
            <a:off x="831850" y="1670858"/>
            <a:ext cx="10515600" cy="289161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 name="Google Shape;18;p19"/>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g2d3a4c777a5_0_101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96" name="Google Shape;96;g2d3a4c777a5_0_101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7" name="Shape 97"/>
        <p:cNvGrpSpPr/>
        <p:nvPr/>
      </p:nvGrpSpPr>
      <p:grpSpPr>
        <a:xfrm>
          <a:off x="0" y="0"/>
          <a:ext cx="0" cy="0"/>
          <a:chOff x="0" y="0"/>
          <a:chExt cx="0" cy="0"/>
        </a:xfrm>
      </p:grpSpPr>
      <p:sp>
        <p:nvSpPr>
          <p:cNvPr id="98" name="Google Shape;98;g2d3a4c777a5_0_1017"/>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99" name="Google Shape;99;g2d3a4c777a5_0_1017"/>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00" name="Google Shape;100;g2d3a4c777a5_0_101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1" name="Shape 101"/>
        <p:cNvGrpSpPr/>
        <p:nvPr/>
      </p:nvGrpSpPr>
      <p:grpSpPr>
        <a:xfrm>
          <a:off x="0" y="0"/>
          <a:ext cx="0" cy="0"/>
          <a:chOff x="0" y="0"/>
          <a:chExt cx="0" cy="0"/>
        </a:xfrm>
      </p:grpSpPr>
      <p:sp>
        <p:nvSpPr>
          <p:cNvPr id="102" name="Google Shape;102;g2d3a4c777a5_0_1021"/>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103" name="Google Shape;103;g2d3a4c777a5_0_102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4" name="Shape 104"/>
        <p:cNvGrpSpPr/>
        <p:nvPr/>
      </p:nvGrpSpPr>
      <p:grpSpPr>
        <a:xfrm>
          <a:off x="0" y="0"/>
          <a:ext cx="0" cy="0"/>
          <a:chOff x="0" y="0"/>
          <a:chExt cx="0" cy="0"/>
        </a:xfrm>
      </p:grpSpPr>
      <p:sp>
        <p:nvSpPr>
          <p:cNvPr id="105" name="Google Shape;105;g2d3a4c777a5_0_1024"/>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g2d3a4c777a5_0_1024"/>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07" name="Google Shape;107;g2d3a4c777a5_0_1024"/>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8" name="Google Shape;108;g2d3a4c777a5_0_1024"/>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09" name="Google Shape;109;g2d3a4c777a5_0_102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0" name="Shape 110"/>
        <p:cNvGrpSpPr/>
        <p:nvPr/>
      </p:nvGrpSpPr>
      <p:grpSpPr>
        <a:xfrm>
          <a:off x="0" y="0"/>
          <a:ext cx="0" cy="0"/>
          <a:chOff x="0" y="0"/>
          <a:chExt cx="0" cy="0"/>
        </a:xfrm>
      </p:grpSpPr>
      <p:sp>
        <p:nvSpPr>
          <p:cNvPr id="111" name="Google Shape;111;g2d3a4c777a5_0_1030"/>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112" name="Google Shape;112;g2d3a4c777a5_0_103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3" name="Shape 113"/>
        <p:cNvGrpSpPr/>
        <p:nvPr/>
      </p:nvGrpSpPr>
      <p:grpSpPr>
        <a:xfrm>
          <a:off x="0" y="0"/>
          <a:ext cx="0" cy="0"/>
          <a:chOff x="0" y="0"/>
          <a:chExt cx="0" cy="0"/>
        </a:xfrm>
      </p:grpSpPr>
      <p:sp>
        <p:nvSpPr>
          <p:cNvPr id="114" name="Google Shape;114;g2d3a4c777a5_0_1033"/>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15" name="Google Shape;115;g2d3a4c777a5_0_1033"/>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116" name="Google Shape;116;g2d3a4c777a5_0_103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7" name="Shape 117"/>
        <p:cNvGrpSpPr/>
        <p:nvPr/>
      </p:nvGrpSpPr>
      <p:grpSpPr>
        <a:xfrm>
          <a:off x="0" y="0"/>
          <a:ext cx="0" cy="0"/>
          <a:chOff x="0" y="0"/>
          <a:chExt cx="0" cy="0"/>
        </a:xfrm>
      </p:grpSpPr>
      <p:sp>
        <p:nvSpPr>
          <p:cNvPr id="118" name="Google Shape;118;g2d3a4c777a5_0_103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p:cSld name="TITLE_1">
    <p:spTree>
      <p:nvGrpSpPr>
        <p:cNvPr id="119" name="Shape 119"/>
        <p:cNvGrpSpPr/>
        <p:nvPr/>
      </p:nvGrpSpPr>
      <p:grpSpPr>
        <a:xfrm>
          <a:off x="0" y="0"/>
          <a:ext cx="0" cy="0"/>
          <a:chOff x="0" y="0"/>
          <a:chExt cx="0" cy="0"/>
        </a:xfrm>
      </p:grpSpPr>
      <p:sp>
        <p:nvSpPr>
          <p:cNvPr id="120" name="Google Shape;120;g2d3a4c777a5_0_1039"/>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1" name="Google Shape;121;g2d3a4c777a5_0_1039"/>
          <p:cNvSpPr txBox="1"/>
          <p:nvPr>
            <p:ph idx="12" type="sldNum"/>
          </p:nvPr>
        </p:nvSpPr>
        <p:spPr>
          <a:xfrm>
            <a:off x="9296400" y="633047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
        <p:nvSpPr>
          <p:cNvPr id="122" name="Google Shape;122;g2d3a4c777a5_0_1039"/>
          <p:cNvSpPr txBox="1"/>
          <p:nvPr>
            <p:ph type="title"/>
          </p:nvPr>
        </p:nvSpPr>
        <p:spPr>
          <a:xfrm>
            <a:off x="831850" y="836224"/>
            <a:ext cx="10515600" cy="1180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19" name="Shape 19"/>
        <p:cNvGrpSpPr/>
        <p:nvPr/>
      </p:nvGrpSpPr>
      <p:grpSpPr>
        <a:xfrm>
          <a:off x="0" y="0"/>
          <a:ext cx="0" cy="0"/>
          <a:chOff x="0" y="0"/>
          <a:chExt cx="0" cy="0"/>
        </a:xfrm>
      </p:grpSpPr>
      <p:sp>
        <p:nvSpPr>
          <p:cNvPr id="20" name="Google Shape;20;p20"/>
          <p:cNvSpPr txBox="1"/>
          <p:nvPr>
            <p:ph type="title"/>
          </p:nvPr>
        </p:nvSpPr>
        <p:spPr>
          <a:xfrm>
            <a:off x="838200" y="523701"/>
            <a:ext cx="10515600" cy="12302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0"/>
          <p:cNvSpPr txBox="1"/>
          <p:nvPr>
            <p:ph idx="1" type="body"/>
          </p:nvPr>
        </p:nvSpPr>
        <p:spPr>
          <a:xfrm>
            <a:off x="838200" y="1825625"/>
            <a:ext cx="10515600" cy="399763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20"/>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23" name="Shape 23"/>
        <p:cNvGrpSpPr/>
        <p:nvPr/>
      </p:nvGrpSpPr>
      <p:grpSpPr>
        <a:xfrm>
          <a:off x="0" y="0"/>
          <a:ext cx="0" cy="0"/>
          <a:chOff x="0" y="0"/>
          <a:chExt cx="0" cy="0"/>
        </a:xfrm>
      </p:grpSpPr>
      <p:sp>
        <p:nvSpPr>
          <p:cNvPr id="24" name="Google Shape;24;p21"/>
          <p:cNvSpPr txBox="1"/>
          <p:nvPr>
            <p:ph type="title"/>
          </p:nvPr>
        </p:nvSpPr>
        <p:spPr>
          <a:xfrm>
            <a:off x="838200" y="556953"/>
            <a:ext cx="10515600" cy="113373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2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21"/>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28" name="Shape 28"/>
        <p:cNvGrpSpPr/>
        <p:nvPr/>
      </p:nvGrpSpPr>
      <p:grpSpPr>
        <a:xfrm>
          <a:off x="0" y="0"/>
          <a:ext cx="0" cy="0"/>
          <a:chOff x="0" y="0"/>
          <a:chExt cx="0" cy="0"/>
        </a:xfrm>
      </p:grpSpPr>
      <p:sp>
        <p:nvSpPr>
          <p:cNvPr id="29" name="Google Shape;29;p22"/>
          <p:cNvSpPr txBox="1"/>
          <p:nvPr>
            <p:ph type="title"/>
          </p:nvPr>
        </p:nvSpPr>
        <p:spPr>
          <a:xfrm>
            <a:off x="839788" y="556953"/>
            <a:ext cx="10515600" cy="113373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1" name="Google Shape;31;p2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3" name="Google Shape;33;p2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22"/>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35" name="Shape 35"/>
        <p:cNvGrpSpPr/>
        <p:nvPr/>
      </p:nvGrpSpPr>
      <p:grpSpPr>
        <a:xfrm>
          <a:off x="0" y="0"/>
          <a:ext cx="0" cy="0"/>
          <a:chOff x="0" y="0"/>
          <a:chExt cx="0" cy="0"/>
        </a:xfrm>
      </p:grpSpPr>
      <p:sp>
        <p:nvSpPr>
          <p:cNvPr id="36" name="Google Shape;36;p23"/>
          <p:cNvSpPr txBox="1"/>
          <p:nvPr>
            <p:ph type="title"/>
          </p:nvPr>
        </p:nvSpPr>
        <p:spPr>
          <a:xfrm>
            <a:off x="838200" y="53137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3"/>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38" name="Shape 38"/>
        <p:cNvGrpSpPr/>
        <p:nvPr/>
      </p:nvGrpSpPr>
      <p:grpSpPr>
        <a:xfrm>
          <a:off x="0" y="0"/>
          <a:ext cx="0" cy="0"/>
          <a:chOff x="0" y="0"/>
          <a:chExt cx="0" cy="0"/>
        </a:xfrm>
      </p:grpSpPr>
      <p:sp>
        <p:nvSpPr>
          <p:cNvPr id="39" name="Google Shape;39;p24"/>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40" name="Shape 40"/>
        <p:cNvGrpSpPr/>
        <p:nvPr/>
      </p:nvGrpSpPr>
      <p:grpSpPr>
        <a:xfrm>
          <a:off x="0" y="0"/>
          <a:ext cx="0" cy="0"/>
          <a:chOff x="0" y="0"/>
          <a:chExt cx="0" cy="0"/>
        </a:xfrm>
      </p:grpSpPr>
      <p:sp>
        <p:nvSpPr>
          <p:cNvPr id="41" name="Google Shape;41;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3" name="Google Shape;43;p2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4" name="Google Shape;44;p25"/>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45" name="Shape 45"/>
        <p:cNvGrpSpPr/>
        <p:nvPr/>
      </p:nvGrpSpPr>
      <p:grpSpPr>
        <a:xfrm>
          <a:off x="0" y="0"/>
          <a:ext cx="0" cy="0"/>
          <a:chOff x="0" y="0"/>
          <a:chExt cx="0" cy="0"/>
        </a:xfrm>
      </p:grpSpPr>
      <p:sp>
        <p:nvSpPr>
          <p:cNvPr id="46" name="Google Shape;46;p26"/>
          <p:cNvSpPr txBox="1"/>
          <p:nvPr>
            <p:ph type="title"/>
          </p:nvPr>
        </p:nvSpPr>
        <p:spPr>
          <a:xfrm>
            <a:off x="839788" y="540326"/>
            <a:ext cx="3932237" cy="151707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6"/>
          <p:cNvSpPr/>
          <p:nvPr>
            <p:ph idx="2" type="pic"/>
          </p:nvPr>
        </p:nvSpPr>
        <p:spPr>
          <a:xfrm>
            <a:off x="5183188" y="987425"/>
            <a:ext cx="6172200" cy="4873625"/>
          </a:xfrm>
          <a:prstGeom prst="rect">
            <a:avLst/>
          </a:prstGeom>
          <a:noFill/>
          <a:ln>
            <a:noFill/>
          </a:ln>
        </p:spPr>
      </p:sp>
      <p:sp>
        <p:nvSpPr>
          <p:cNvPr id="48" name="Google Shape;48;p2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9" name="Google Shape;49;p26"/>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6"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theme" Target="../theme/theme3.xml"/><Relationship Id="rId14" Type="http://schemas.openxmlformats.org/officeDocument/2006/relationships/slideLayout" Target="../slideLayouts/slideLayout2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831850" y="836224"/>
            <a:ext cx="10515600" cy="1180407"/>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7"/>
          <p:cNvSpPr txBox="1"/>
          <p:nvPr>
            <p:ph idx="1" type="body"/>
          </p:nvPr>
        </p:nvSpPr>
        <p:spPr>
          <a:xfrm>
            <a:off x="838200" y="2123398"/>
            <a:ext cx="10515600" cy="3792774"/>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7"/>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pic>
        <p:nvPicPr>
          <p:cNvPr id="9" name="Google Shape;9;p17"/>
          <p:cNvPicPr preferRelativeResize="0"/>
          <p:nvPr/>
        </p:nvPicPr>
        <p:blipFill rotWithShape="1">
          <a:blip r:embed="rId1">
            <a:alphaModFix/>
          </a:blip>
          <a:srcRect b="0" l="0" r="0" t="0"/>
          <a:stretch/>
        </p:blipFill>
        <p:spPr>
          <a:xfrm>
            <a:off x="-6350" y="6064250"/>
            <a:ext cx="12192000" cy="793750"/>
          </a:xfrm>
          <a:prstGeom prst="rect">
            <a:avLst/>
          </a:prstGeom>
          <a:noFill/>
          <a:ln>
            <a:noFill/>
          </a:ln>
        </p:spPr>
      </p:pic>
      <p:pic>
        <p:nvPicPr>
          <p:cNvPr id="10" name="Google Shape;10;p17"/>
          <p:cNvPicPr preferRelativeResize="0"/>
          <p:nvPr/>
        </p:nvPicPr>
        <p:blipFill rotWithShape="1">
          <a:blip r:embed="rId2">
            <a:alphaModFix/>
          </a:blip>
          <a:srcRect b="0" l="0" r="0" t="0"/>
          <a:stretch/>
        </p:blipFill>
        <p:spPr>
          <a:xfrm>
            <a:off x="-6350" y="-64293"/>
            <a:ext cx="12192000" cy="7937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6" name="Shape 66"/>
        <p:cNvGrpSpPr/>
        <p:nvPr/>
      </p:nvGrpSpPr>
      <p:grpSpPr>
        <a:xfrm>
          <a:off x="0" y="0"/>
          <a:ext cx="0" cy="0"/>
          <a:chOff x="0" y="0"/>
          <a:chExt cx="0" cy="0"/>
        </a:xfrm>
      </p:grpSpPr>
      <p:sp>
        <p:nvSpPr>
          <p:cNvPr id="67" name="Google Shape;67;g2d3a4c777a5_0_98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68" name="Google Shape;68;g2d3a4c777a5_0_98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69" name="Google Shape;69;g2d3a4c777a5_0_98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5.png"/><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5.png"/><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2.jp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1.jp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1.jp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6.jpg"/><Relationship Id="rId4" Type="http://schemas.openxmlformats.org/officeDocument/2006/relationships/hyperlink" Target="https://krameterhof.at/en/" TargetMode="External"/><Relationship Id="rId5"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1.jp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19.png"/><Relationship Id="rId4" Type="http://schemas.openxmlformats.org/officeDocument/2006/relationships/hyperlink" Target="https://www.permies.com/t/440/17/Paul-Wheaton-hugelkultur-article-thread" TargetMode="External"/><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hyperlink" Target="https://seppholzer.at/e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36.png"/><Relationship Id="rId4" Type="http://schemas.openxmlformats.org/officeDocument/2006/relationships/hyperlink" Target="https://forthriverstrust.org/nether-cambushinnie-bank-protection/"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30.png"/><Relationship Id="rId4" Type="http://schemas.openxmlformats.org/officeDocument/2006/relationships/hyperlink" Target="https://forthriverstrust.org/nether-cambushinnie-bank-protection/"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27.png"/><Relationship Id="rId4" Type="http://schemas.openxmlformats.org/officeDocument/2006/relationships/hyperlink" Target="https://forthriverstrust.org/nether-cambushinnie-bank-protection/"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40.png"/><Relationship Id="rId4" Type="http://schemas.openxmlformats.org/officeDocument/2006/relationships/hyperlink" Target="https://forthriverstrust.org/nether-cambushinnie-bank-protection/"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37.png"/><Relationship Id="rId4" Type="http://schemas.openxmlformats.org/officeDocument/2006/relationships/hyperlink" Target="https://worldpermacultureassociation.com/make-compost-tea-easy/" TargetMode="External"/><Relationship Id="rId5"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38.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0"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1.png"/><Relationship Id="rId4" Type="http://schemas.openxmlformats.org/officeDocument/2006/relationships/hyperlink" Target="https://kids.frontiersin.org/articles/10.3389/frym.2021.604096" TargetMode="External"/><Relationship Id="rId9" Type="http://schemas.openxmlformats.org/officeDocument/2006/relationships/hyperlink" Target="https://permacultureapprentice.com/building-soil/" TargetMode="External"/><Relationship Id="rId5" Type="http://schemas.openxmlformats.org/officeDocument/2006/relationships/image" Target="../media/image43.png"/><Relationship Id="rId6" Type="http://schemas.openxmlformats.org/officeDocument/2006/relationships/hyperlink" Target="https://www.sare.org/wp-content/uploads/Farming-with-Soil-Life.pdf" TargetMode="External"/><Relationship Id="rId7" Type="http://schemas.openxmlformats.org/officeDocument/2006/relationships/hyperlink" Target="https://www.youtube.com/@KissTheGround" TargetMode="External"/><Relationship Id="rId8"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45.png"/><Relationship Id="rId4" Type="http://schemas.openxmlformats.org/officeDocument/2006/relationships/hyperlink" Target="https://seppholzer.at/en/" TargetMode="External"/><Relationship Id="rId5" Type="http://schemas.openxmlformats.org/officeDocument/2006/relationships/image" Target="../media/image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28.jpg"/><Relationship Id="rId4" Type="http://schemas.openxmlformats.org/officeDocument/2006/relationships/hyperlink" Target="https://krameterhof.at/en/" TargetMode="External"/><Relationship Id="rId5" Type="http://schemas.openxmlformats.org/officeDocument/2006/relationships/image" Target="../media/image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29.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32.png"/><Relationship Id="rId4" Type="http://schemas.openxmlformats.org/officeDocument/2006/relationships/hyperlink" Target="https://krameterhof.at/en/" TargetMode="External"/><Relationship Id="rId5" Type="http://schemas.openxmlformats.org/officeDocument/2006/relationships/image" Target="../media/image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16.jpg"/><Relationship Id="rId4" Type="http://schemas.openxmlformats.org/officeDocument/2006/relationships/hyperlink" Target="https://krameterhof.at/en/" TargetMode="External"/><Relationship Id="rId5" Type="http://schemas.openxmlformats.org/officeDocument/2006/relationships/image" Target="../media/image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41.jpg"/><Relationship Id="rId4" Type="http://schemas.openxmlformats.org/officeDocument/2006/relationships/hyperlink" Target="https://seppholzer.at/en/" TargetMode="External"/><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35.jpg"/><Relationship Id="rId4" Type="http://schemas.openxmlformats.org/officeDocument/2006/relationships/hyperlink" Target="https://seppholzer.at/en/" TargetMode="External"/><Relationship Id="rId5" Type="http://schemas.openxmlformats.org/officeDocument/2006/relationships/image" Target="../media/image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33.jpg"/><Relationship Id="rId4" Type="http://schemas.openxmlformats.org/officeDocument/2006/relationships/hyperlink" Target="https://krameterhof.at/en/" TargetMode="External"/><Relationship Id="rId5"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39.jpg"/><Relationship Id="rId4" Type="http://schemas.openxmlformats.org/officeDocument/2006/relationships/hyperlink" Target="https://seppholzer.at/en/" TargetMode="External"/><Relationship Id="rId5" Type="http://schemas.openxmlformats.org/officeDocument/2006/relationships/image" Target="../media/image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42.jpg"/><Relationship Id="rId4" Type="http://schemas.openxmlformats.org/officeDocument/2006/relationships/hyperlink" Target="https://seppholzer.at/en/" TargetMode="External"/><Relationship Id="rId5" Type="http://schemas.openxmlformats.org/officeDocument/2006/relationships/image" Target="../media/image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46.jpg"/><Relationship Id="rId4" Type="http://schemas.openxmlformats.org/officeDocument/2006/relationships/hyperlink" Target="https://seppholzer.at/en/" TargetMode="External"/><Relationship Id="rId5" Type="http://schemas.openxmlformats.org/officeDocument/2006/relationships/image" Target="../media/image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49.jpg"/><Relationship Id="rId4" Type="http://schemas.openxmlformats.org/officeDocument/2006/relationships/hyperlink" Target="https://seppholzer.at/en/" TargetMode="External"/><Relationship Id="rId5" Type="http://schemas.openxmlformats.org/officeDocument/2006/relationships/image" Target="../media/image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47.jpg"/><Relationship Id="rId4" Type="http://schemas.openxmlformats.org/officeDocument/2006/relationships/hyperlink" Target="https://seppholzer.at/en/" TargetMode="External"/><Relationship Id="rId5" Type="http://schemas.openxmlformats.org/officeDocument/2006/relationships/image" Target="../media/image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54.jpg"/><Relationship Id="rId4" Type="http://schemas.openxmlformats.org/officeDocument/2006/relationships/hyperlink" Target="https://seppholzer.at/en/" TargetMode="External"/><Relationship Id="rId5" Type="http://schemas.openxmlformats.org/officeDocument/2006/relationships/image" Target="../media/image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48.jpg"/><Relationship Id="rId4" Type="http://schemas.openxmlformats.org/officeDocument/2006/relationships/hyperlink" Target="https://seppholzer.at/en/" TargetMode="External"/><Relationship Id="rId5" Type="http://schemas.openxmlformats.org/officeDocument/2006/relationships/image" Target="../media/image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52.jpg"/><Relationship Id="rId4" Type="http://schemas.openxmlformats.org/officeDocument/2006/relationships/hyperlink" Target="https://krameterhof.at/en/" TargetMode="External"/><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55.jpg"/><Relationship Id="rId4" Type="http://schemas.openxmlformats.org/officeDocument/2006/relationships/image" Target="../media/image53.png"/><Relationship Id="rId5" Type="http://schemas.openxmlformats.org/officeDocument/2006/relationships/hyperlink" Target="https://www.freeimages.com/photographer/vikush-44022" TargetMode="External"/><Relationship Id="rId6" Type="http://schemas.openxmlformats.org/officeDocument/2006/relationships/hyperlink" Target="https://www.freeimages.com/" TargetMode="External"/><Relationship Id="rId7" Type="http://schemas.openxmlformats.org/officeDocument/2006/relationships/image" Target="../media/image50.jpg"/><Relationship Id="rId8" Type="http://schemas.openxmlformats.org/officeDocument/2006/relationships/image" Target="../media/image5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55.jpg"/><Relationship Id="rId4" Type="http://schemas.openxmlformats.org/officeDocument/2006/relationships/image" Target="../media/image53.png"/><Relationship Id="rId5" Type="http://schemas.openxmlformats.org/officeDocument/2006/relationships/image" Target="../media/image5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hyperlink" Target="https://www.sare.org/wp-content/uploads/Farming-with-Soil-Life.pdf" TargetMode="External"/><Relationship Id="rId4" Type="http://schemas.openxmlformats.org/officeDocument/2006/relationships/hyperlink" Target="https://www.sciencedirect.com/science/article/pii/S0016706124000788" TargetMode="External"/><Relationship Id="rId5" Type="http://schemas.openxmlformats.org/officeDocument/2006/relationships/hyperlink" Target="https://www.sciencedirect.com/science/article/pii/S0031405623020437" TargetMode="External"/><Relationship Id="rId6" Type="http://schemas.openxmlformats.org/officeDocument/2006/relationships/hyperlink" Target="https://www.apricotcentre.co.uk/"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6" name="Shape 126"/>
        <p:cNvGrpSpPr/>
        <p:nvPr/>
      </p:nvGrpSpPr>
      <p:grpSpPr>
        <a:xfrm>
          <a:off x="0" y="0"/>
          <a:ext cx="0" cy="0"/>
          <a:chOff x="0" y="0"/>
          <a:chExt cx="0" cy="0"/>
        </a:xfrm>
      </p:grpSpPr>
      <p:sp>
        <p:nvSpPr>
          <p:cNvPr id="127" name="Google Shape;127;g2ea2bdea1ec_0_0"/>
          <p:cNvSpPr txBox="1"/>
          <p:nvPr/>
        </p:nvSpPr>
        <p:spPr>
          <a:xfrm>
            <a:off x="7890024" y="3962399"/>
            <a:ext cx="3650700" cy="1533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0" i="0" lang="pl-PL" sz="2300" u="none" cap="none" strike="noStrike">
                <a:solidFill>
                  <a:schemeClr val="dk1"/>
                </a:solidFill>
                <a:latin typeface="Calibri"/>
                <a:ea typeface="Calibri"/>
                <a:cs typeface="Calibri"/>
                <a:sym typeface="Calibri"/>
              </a:rPr>
              <a:t>Authors:</a:t>
            </a:r>
            <a:endParaRPr b="0" i="0" sz="23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000"/>
              <a:buFont typeface="Arial"/>
              <a:buNone/>
            </a:pPr>
            <a:r>
              <a:rPr lang="pl-PL" sz="2300">
                <a:solidFill>
                  <a:schemeClr val="dk1"/>
                </a:solidFill>
                <a:latin typeface="Calibri"/>
                <a:ea typeface="Calibri"/>
                <a:cs typeface="Calibri"/>
                <a:sym typeface="Calibri"/>
              </a:rPr>
              <a:t>Hildur Dagbjört Arnardóttir</a:t>
            </a:r>
            <a:endParaRPr b="0" i="0" sz="23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000"/>
              <a:buFont typeface="Arial"/>
              <a:buNone/>
            </a:pPr>
            <a:r>
              <a:rPr b="0" i="0" lang="pl-PL" sz="2300" u="none" cap="none" strike="noStrike">
                <a:solidFill>
                  <a:schemeClr val="dk1"/>
                </a:solidFill>
                <a:latin typeface="Calibri"/>
                <a:ea typeface="Calibri"/>
                <a:cs typeface="Calibri"/>
                <a:sym typeface="Calibri"/>
              </a:rPr>
              <a:t>Institution:</a:t>
            </a:r>
            <a:endParaRPr b="0" i="0" sz="23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000"/>
              <a:buFont typeface="Arial"/>
              <a:buNone/>
            </a:pPr>
            <a:r>
              <a:rPr lang="pl-PL" sz="2300">
                <a:solidFill>
                  <a:schemeClr val="dk1"/>
                </a:solidFill>
                <a:latin typeface="Calibri"/>
                <a:ea typeface="Calibri"/>
                <a:cs typeface="Calibri"/>
                <a:sym typeface="Calibri"/>
              </a:rPr>
              <a:t>Einurð &amp; Gróandi</a:t>
            </a:r>
            <a:endParaRPr b="0" i="0" sz="23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000"/>
              <a:buFont typeface="Arial"/>
              <a:buNone/>
            </a:pPr>
            <a:r>
              <a:t/>
            </a:r>
            <a:endParaRPr b="0" i="0" sz="2300" u="none" cap="none" strike="noStrike">
              <a:solidFill>
                <a:schemeClr val="dk1"/>
              </a:solidFill>
              <a:latin typeface="Calibri"/>
              <a:ea typeface="Calibri"/>
              <a:cs typeface="Calibri"/>
              <a:sym typeface="Calibri"/>
            </a:endParaRPr>
          </a:p>
        </p:txBody>
      </p:sp>
      <p:sp>
        <p:nvSpPr>
          <p:cNvPr id="128" name="Google Shape;128;g2ea2bdea1ec_0_0"/>
          <p:cNvSpPr txBox="1"/>
          <p:nvPr>
            <p:ph idx="4294967295" type="ctrTitle"/>
          </p:nvPr>
        </p:nvSpPr>
        <p:spPr>
          <a:xfrm>
            <a:off x="1610305" y="1041400"/>
            <a:ext cx="9144000" cy="2387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6000"/>
              <a:buFont typeface="Calibri"/>
              <a:buNone/>
            </a:pPr>
            <a:r>
              <a:rPr b="1" i="0" lang="pl-PL" sz="4400" u="none" cap="small" strike="noStrike">
                <a:solidFill>
                  <a:schemeClr val="dk1"/>
                </a:solidFill>
                <a:latin typeface="Calibri"/>
                <a:ea typeface="Calibri"/>
                <a:cs typeface="Calibri"/>
                <a:sym typeface="Calibri"/>
              </a:rPr>
              <a:t>Module </a:t>
            </a:r>
            <a:r>
              <a:rPr b="1" lang="pl-PL" sz="4400" cap="small">
                <a:latin typeface="Calibri"/>
                <a:ea typeface="Calibri"/>
                <a:cs typeface="Calibri"/>
                <a:sym typeface="Calibri"/>
              </a:rPr>
              <a:t>3</a:t>
            </a:r>
            <a:r>
              <a:rPr b="1" i="0" lang="pl-PL" sz="4400" u="none" cap="small" strike="noStrike">
                <a:solidFill>
                  <a:schemeClr val="dk1"/>
                </a:solidFill>
                <a:latin typeface="Calibri"/>
                <a:ea typeface="Calibri"/>
                <a:cs typeface="Calibri"/>
                <a:sym typeface="Calibri"/>
              </a:rPr>
              <a:t>. </a:t>
            </a:r>
            <a:r>
              <a:rPr b="1" lang="pl-PL" sz="4400" cap="small">
                <a:latin typeface="Calibri"/>
                <a:ea typeface="Calibri"/>
                <a:cs typeface="Calibri"/>
                <a:sym typeface="Calibri"/>
              </a:rPr>
              <a:t>Soil management</a:t>
            </a:r>
            <a:endParaRPr b="0" i="0" sz="4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g2d3a4c777a5_0_357"/>
          <p:cNvPicPr preferRelativeResize="0"/>
          <p:nvPr/>
        </p:nvPicPr>
        <p:blipFill rotWithShape="1">
          <a:blip r:embed="rId3">
            <a:alphaModFix/>
          </a:blip>
          <a:srcRect b="0" l="39" r="39" t="0"/>
          <a:stretch/>
        </p:blipFill>
        <p:spPr>
          <a:xfrm>
            <a:off x="-751201" y="-1318674"/>
            <a:ext cx="13277800" cy="7844775"/>
          </a:xfrm>
          <a:prstGeom prst="rect">
            <a:avLst/>
          </a:prstGeom>
          <a:noFill/>
          <a:ln>
            <a:noFill/>
          </a:ln>
        </p:spPr>
      </p:pic>
      <p:sp>
        <p:nvSpPr>
          <p:cNvPr id="191" name="Google Shape;191;g2d3a4c777a5_0_357"/>
          <p:cNvSpPr txBox="1"/>
          <p:nvPr/>
        </p:nvSpPr>
        <p:spPr>
          <a:xfrm>
            <a:off x="1246150" y="4448300"/>
            <a:ext cx="7620000" cy="21702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0" i="0" lang="pl-PL" sz="2500" u="none" cap="none" strike="noStrike">
                <a:solidFill>
                  <a:schemeClr val="dk1"/>
                </a:solidFill>
                <a:latin typeface="Barlow Condensed"/>
                <a:ea typeface="Barlow Condensed"/>
                <a:cs typeface="Barlow Condensed"/>
                <a:sym typeface="Barlow Condensed"/>
              </a:rPr>
              <a:t>Functions:</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Food for soil life, released slowly when it’s breaking down</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Builds soil structure by gluing mineral particles together into aggregates.</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Holds moisture</a:t>
            </a:r>
            <a:endParaRPr b="0" i="0" sz="2500" u="none" cap="none" strike="noStrike">
              <a:solidFill>
                <a:schemeClr val="dk1"/>
              </a:solidFill>
              <a:latin typeface="Barlow Condensed"/>
              <a:ea typeface="Barlow Condensed"/>
              <a:cs typeface="Barlow Condensed"/>
              <a:sym typeface="Barlow Condensed"/>
            </a:endParaRPr>
          </a:p>
        </p:txBody>
      </p:sp>
      <p:pic>
        <p:nvPicPr>
          <p:cNvPr id="192" name="Google Shape;192;g2d3a4c777a5_0_357"/>
          <p:cNvPicPr preferRelativeResize="0"/>
          <p:nvPr/>
        </p:nvPicPr>
        <p:blipFill rotWithShape="1">
          <a:blip r:embed="rId4">
            <a:alphaModFix/>
          </a:blip>
          <a:srcRect b="0" l="65711" r="3621" t="0"/>
          <a:stretch/>
        </p:blipFill>
        <p:spPr>
          <a:xfrm>
            <a:off x="11446050" y="70725"/>
            <a:ext cx="655050" cy="746025"/>
          </a:xfrm>
          <a:prstGeom prst="rect">
            <a:avLst/>
          </a:prstGeom>
          <a:noFill/>
          <a:ln>
            <a:noFill/>
          </a:ln>
        </p:spPr>
      </p:pic>
      <p:sp>
        <p:nvSpPr>
          <p:cNvPr id="193" name="Google Shape;193;g2d3a4c777a5_0_357"/>
          <p:cNvSpPr txBox="1"/>
          <p:nvPr/>
        </p:nvSpPr>
        <p:spPr>
          <a:xfrm>
            <a:off x="670900" y="3477850"/>
            <a:ext cx="10426800" cy="815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Organic material</a:t>
            </a:r>
            <a:endParaRPr b="1" i="0" sz="1800" u="none" cap="none" strike="noStrike">
              <a:solidFill>
                <a:srgbClr val="000000"/>
              </a:solidFill>
              <a:latin typeface="Barlow Semi Condensed"/>
              <a:ea typeface="Barlow Semi Condensed"/>
              <a:cs typeface="Barlow Semi Condensed"/>
              <a:sym typeface="Barlow Semi Condensed"/>
            </a:endParaRPr>
          </a:p>
        </p:txBody>
      </p:sp>
      <p:pic>
        <p:nvPicPr>
          <p:cNvPr id="194" name="Google Shape;194;g2d3a4c777a5_0_357"/>
          <p:cNvPicPr preferRelativeResize="0"/>
          <p:nvPr/>
        </p:nvPicPr>
        <p:blipFill>
          <a:blip r:embed="rId5">
            <a:alphaModFix/>
          </a:blip>
          <a:stretch>
            <a:fillRect/>
          </a:stretch>
        </p:blipFill>
        <p:spPr>
          <a:xfrm>
            <a:off x="10205050" y="3287650"/>
            <a:ext cx="914480" cy="746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g2d3a4c777a5_0_365"/>
          <p:cNvPicPr preferRelativeResize="0"/>
          <p:nvPr/>
        </p:nvPicPr>
        <p:blipFill rotWithShape="1">
          <a:blip r:embed="rId3">
            <a:alphaModFix/>
          </a:blip>
          <a:srcRect b="0" l="39" r="39" t="0"/>
          <a:stretch/>
        </p:blipFill>
        <p:spPr>
          <a:xfrm>
            <a:off x="-751201" y="-1318674"/>
            <a:ext cx="13277800" cy="7844775"/>
          </a:xfrm>
          <a:prstGeom prst="rect">
            <a:avLst/>
          </a:prstGeom>
          <a:noFill/>
          <a:ln>
            <a:noFill/>
          </a:ln>
        </p:spPr>
      </p:pic>
      <p:sp>
        <p:nvSpPr>
          <p:cNvPr id="200" name="Google Shape;200;g2d3a4c777a5_0_365"/>
          <p:cNvSpPr txBox="1"/>
          <p:nvPr/>
        </p:nvSpPr>
        <p:spPr>
          <a:xfrm>
            <a:off x="1246150" y="4448300"/>
            <a:ext cx="7620000" cy="21702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0" i="0" lang="pl-PL" sz="2500" u="none" cap="none" strike="noStrike">
                <a:solidFill>
                  <a:schemeClr val="dk1"/>
                </a:solidFill>
                <a:latin typeface="Barlow Condensed"/>
                <a:ea typeface="Barlow Condensed"/>
                <a:cs typeface="Barlow Condensed"/>
                <a:sym typeface="Barlow Condensed"/>
              </a:rPr>
              <a:t>Functions:</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Transport air and water to all parts of the soil, allowing roots and living beings to breathe and drink.</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Nutrients solve in the water and become available to plants</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drain away excess water</a:t>
            </a:r>
            <a:endParaRPr b="0" i="0" sz="2500" u="none" cap="none" strike="noStrike">
              <a:solidFill>
                <a:schemeClr val="dk1"/>
              </a:solidFill>
              <a:latin typeface="Barlow Condensed"/>
              <a:ea typeface="Barlow Condensed"/>
              <a:cs typeface="Barlow Condensed"/>
              <a:sym typeface="Barlow Condensed"/>
            </a:endParaRPr>
          </a:p>
        </p:txBody>
      </p:sp>
      <p:pic>
        <p:nvPicPr>
          <p:cNvPr id="201" name="Google Shape;201;g2d3a4c777a5_0_365"/>
          <p:cNvPicPr preferRelativeResize="0"/>
          <p:nvPr/>
        </p:nvPicPr>
        <p:blipFill rotWithShape="1">
          <a:blip r:embed="rId4">
            <a:alphaModFix/>
          </a:blip>
          <a:srcRect b="0" l="65711" r="3621" t="0"/>
          <a:stretch/>
        </p:blipFill>
        <p:spPr>
          <a:xfrm>
            <a:off x="11446050" y="70725"/>
            <a:ext cx="655050" cy="746025"/>
          </a:xfrm>
          <a:prstGeom prst="rect">
            <a:avLst/>
          </a:prstGeom>
          <a:noFill/>
          <a:ln>
            <a:noFill/>
          </a:ln>
        </p:spPr>
      </p:pic>
      <p:sp>
        <p:nvSpPr>
          <p:cNvPr id="202" name="Google Shape;202;g2d3a4c777a5_0_365"/>
          <p:cNvSpPr txBox="1"/>
          <p:nvPr/>
        </p:nvSpPr>
        <p:spPr>
          <a:xfrm>
            <a:off x="670900" y="3477850"/>
            <a:ext cx="10426800" cy="815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Air &amp; Water tunnels</a:t>
            </a:r>
            <a:endParaRPr b="1" i="0" sz="1800" u="none" cap="none" strike="noStrike">
              <a:solidFill>
                <a:srgbClr val="000000"/>
              </a:solidFill>
              <a:latin typeface="Barlow Semi Condensed"/>
              <a:ea typeface="Barlow Semi Condensed"/>
              <a:cs typeface="Barlow Semi Condensed"/>
              <a:sym typeface="Barlow Semi Condensed"/>
            </a:endParaRPr>
          </a:p>
        </p:txBody>
      </p:sp>
      <p:pic>
        <p:nvPicPr>
          <p:cNvPr id="203" name="Google Shape;203;g2d3a4c777a5_0_365"/>
          <p:cNvPicPr preferRelativeResize="0"/>
          <p:nvPr/>
        </p:nvPicPr>
        <p:blipFill>
          <a:blip r:embed="rId5">
            <a:alphaModFix/>
          </a:blip>
          <a:stretch>
            <a:fillRect/>
          </a:stretch>
        </p:blipFill>
        <p:spPr>
          <a:xfrm>
            <a:off x="10205050" y="3287650"/>
            <a:ext cx="914480" cy="746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g2d3a4c777a5_0_373"/>
          <p:cNvPicPr preferRelativeResize="0"/>
          <p:nvPr/>
        </p:nvPicPr>
        <p:blipFill rotWithShape="1">
          <a:blip r:embed="rId3">
            <a:alphaModFix/>
          </a:blip>
          <a:srcRect b="0" l="39" r="39" t="0"/>
          <a:stretch/>
        </p:blipFill>
        <p:spPr>
          <a:xfrm>
            <a:off x="-751201" y="-1318674"/>
            <a:ext cx="13277800" cy="7844775"/>
          </a:xfrm>
          <a:prstGeom prst="rect">
            <a:avLst/>
          </a:prstGeom>
          <a:noFill/>
          <a:ln>
            <a:noFill/>
          </a:ln>
        </p:spPr>
      </p:pic>
      <p:pic>
        <p:nvPicPr>
          <p:cNvPr id="209" name="Google Shape;209;g2d3a4c777a5_0_373"/>
          <p:cNvPicPr preferRelativeResize="0"/>
          <p:nvPr/>
        </p:nvPicPr>
        <p:blipFill rotWithShape="1">
          <a:blip r:embed="rId4">
            <a:alphaModFix/>
          </a:blip>
          <a:srcRect b="35013" l="0" r="0" t="13601"/>
          <a:stretch/>
        </p:blipFill>
        <p:spPr>
          <a:xfrm>
            <a:off x="-121875" y="2846427"/>
            <a:ext cx="5321100" cy="3866952"/>
          </a:xfrm>
          <a:prstGeom prst="rect">
            <a:avLst/>
          </a:prstGeom>
          <a:noFill/>
          <a:ln>
            <a:noFill/>
          </a:ln>
        </p:spPr>
      </p:pic>
      <p:sp>
        <p:nvSpPr>
          <p:cNvPr id="210" name="Google Shape;210;g2d3a4c777a5_0_373"/>
          <p:cNvSpPr txBox="1"/>
          <p:nvPr/>
        </p:nvSpPr>
        <p:spPr>
          <a:xfrm>
            <a:off x="4421525" y="4080500"/>
            <a:ext cx="7620000" cy="25551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rPr b="0" i="0" lang="pl-PL" sz="2500" u="none" cap="none" strike="noStrike">
                <a:solidFill>
                  <a:schemeClr val="dk1"/>
                </a:solidFill>
                <a:latin typeface="Barlow Condensed"/>
                <a:ea typeface="Barlow Condensed"/>
                <a:cs typeface="Barlow Condensed"/>
                <a:sym typeface="Barlow Condensed"/>
              </a:rPr>
              <a:t>Functions:</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Keep soil from eroding away</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Sunscreen for the microorganisms (they will die in sun)</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Keep moisture in the soil</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Breaks down (with the help of soil life) and adds 			fertility to the soil</a:t>
            </a:r>
            <a:endParaRPr b="0" i="0" sz="2500" u="none" cap="none" strike="noStrike">
              <a:solidFill>
                <a:schemeClr val="dk1"/>
              </a:solidFill>
              <a:latin typeface="Barlow Condensed"/>
              <a:ea typeface="Barlow Condensed"/>
              <a:cs typeface="Barlow Condensed"/>
              <a:sym typeface="Barlow Condensed"/>
            </a:endParaRPr>
          </a:p>
        </p:txBody>
      </p:sp>
      <p:sp>
        <p:nvSpPr>
          <p:cNvPr id="211" name="Google Shape;211;g2d3a4c777a5_0_373"/>
          <p:cNvSpPr txBox="1"/>
          <p:nvPr/>
        </p:nvSpPr>
        <p:spPr>
          <a:xfrm>
            <a:off x="1252633" y="3821833"/>
            <a:ext cx="2204100" cy="538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900"/>
              <a:buFont typeface="Arial"/>
              <a:buNone/>
            </a:pPr>
            <a:r>
              <a:rPr b="0" i="0" lang="pl-PL" sz="1900" u="none" cap="none" strike="noStrike">
                <a:solidFill>
                  <a:schemeClr val="dk1"/>
                </a:solidFill>
                <a:latin typeface="Barlow Condensed SemiBold"/>
                <a:ea typeface="Barlow Condensed SemiBold"/>
                <a:cs typeface="Barlow Condensed SemiBold"/>
                <a:sym typeface="Barlow Condensed SemiBold"/>
              </a:rPr>
              <a:t> without humus layer</a:t>
            </a:r>
            <a:endParaRPr b="0" i="0" sz="1900" u="none" cap="none" strike="noStrike">
              <a:solidFill>
                <a:schemeClr val="dk1"/>
              </a:solidFill>
              <a:latin typeface="Barlow Condensed"/>
              <a:ea typeface="Barlow Condensed"/>
              <a:cs typeface="Barlow Condensed"/>
              <a:sym typeface="Barlow Condensed"/>
            </a:endParaRPr>
          </a:p>
        </p:txBody>
      </p:sp>
      <p:sp>
        <p:nvSpPr>
          <p:cNvPr id="212" name="Google Shape;212;g2d3a4c777a5_0_373"/>
          <p:cNvSpPr txBox="1"/>
          <p:nvPr/>
        </p:nvSpPr>
        <p:spPr>
          <a:xfrm>
            <a:off x="837867" y="4355433"/>
            <a:ext cx="3167100" cy="17085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900"/>
              <a:buFont typeface="Arial"/>
              <a:buNone/>
            </a:pPr>
            <a:r>
              <a:rPr b="0" i="0" lang="pl-PL" sz="1900" u="none" cap="none" strike="noStrike">
                <a:solidFill>
                  <a:schemeClr val="dk1"/>
                </a:solidFill>
                <a:latin typeface="Barlow Condensed"/>
                <a:ea typeface="Barlow Condensed"/>
                <a:cs typeface="Barlow Condensed"/>
                <a:sym typeface="Barlow Condensed"/>
              </a:rPr>
              <a:t>Red alert! The soil ecosystem will activate it’s fastest soil saving heroes to sprout immediately &amp; cover the soil fast and efficiently. Some call them “weeds”</a:t>
            </a:r>
            <a:endParaRPr b="0" i="0" sz="1900" u="none" cap="none" strike="noStrike">
              <a:solidFill>
                <a:schemeClr val="dk1"/>
              </a:solidFill>
              <a:latin typeface="Barlow Condensed"/>
              <a:ea typeface="Barlow Condensed"/>
              <a:cs typeface="Barlow Condensed"/>
              <a:sym typeface="Barlow Condensed"/>
            </a:endParaRPr>
          </a:p>
        </p:txBody>
      </p:sp>
      <p:pic>
        <p:nvPicPr>
          <p:cNvPr id="213" name="Google Shape;213;g2d3a4c777a5_0_373"/>
          <p:cNvPicPr preferRelativeResize="0"/>
          <p:nvPr/>
        </p:nvPicPr>
        <p:blipFill rotWithShape="1">
          <a:blip r:embed="rId5">
            <a:alphaModFix/>
          </a:blip>
          <a:srcRect b="0" l="65711" r="3621" t="0"/>
          <a:stretch/>
        </p:blipFill>
        <p:spPr>
          <a:xfrm>
            <a:off x="11446050" y="70725"/>
            <a:ext cx="655050" cy="746025"/>
          </a:xfrm>
          <a:prstGeom prst="rect">
            <a:avLst/>
          </a:prstGeom>
          <a:noFill/>
          <a:ln>
            <a:noFill/>
          </a:ln>
        </p:spPr>
      </p:pic>
      <p:sp>
        <p:nvSpPr>
          <p:cNvPr id="214" name="Google Shape;214;g2d3a4c777a5_0_373"/>
          <p:cNvSpPr txBox="1"/>
          <p:nvPr/>
        </p:nvSpPr>
        <p:spPr>
          <a:xfrm>
            <a:off x="4421525" y="3477842"/>
            <a:ext cx="5962500" cy="815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Humus layer</a:t>
            </a:r>
            <a:endParaRPr b="1" i="0" sz="1800" u="none" cap="none" strike="noStrike">
              <a:solidFill>
                <a:srgbClr val="000000"/>
              </a:solidFill>
              <a:latin typeface="Barlow Semi Condensed"/>
              <a:ea typeface="Barlow Semi Condensed"/>
              <a:cs typeface="Barlow Semi Condensed"/>
              <a:sym typeface="Barlow Semi Condensed"/>
            </a:endParaRPr>
          </a:p>
        </p:txBody>
      </p:sp>
      <p:pic>
        <p:nvPicPr>
          <p:cNvPr id="215" name="Google Shape;215;g2d3a4c777a5_0_373"/>
          <p:cNvPicPr preferRelativeResize="0"/>
          <p:nvPr/>
        </p:nvPicPr>
        <p:blipFill>
          <a:blip r:embed="rId6">
            <a:alphaModFix/>
          </a:blip>
          <a:stretch>
            <a:fillRect/>
          </a:stretch>
        </p:blipFill>
        <p:spPr>
          <a:xfrm>
            <a:off x="10205050" y="3287650"/>
            <a:ext cx="914480" cy="746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g2d3a4c777a5_0_384"/>
          <p:cNvPicPr preferRelativeResize="0"/>
          <p:nvPr/>
        </p:nvPicPr>
        <p:blipFill rotWithShape="1">
          <a:blip r:embed="rId3">
            <a:alphaModFix/>
          </a:blip>
          <a:srcRect b="0" l="39" r="39" t="0"/>
          <a:stretch/>
        </p:blipFill>
        <p:spPr>
          <a:xfrm>
            <a:off x="-751201" y="-1318674"/>
            <a:ext cx="13277800" cy="7844775"/>
          </a:xfrm>
          <a:prstGeom prst="rect">
            <a:avLst/>
          </a:prstGeom>
          <a:noFill/>
          <a:ln>
            <a:noFill/>
          </a:ln>
        </p:spPr>
      </p:pic>
      <p:sp>
        <p:nvSpPr>
          <p:cNvPr id="221" name="Google Shape;221;g2d3a4c777a5_0_384"/>
          <p:cNvSpPr txBox="1"/>
          <p:nvPr/>
        </p:nvSpPr>
        <p:spPr>
          <a:xfrm>
            <a:off x="1946900" y="4029200"/>
            <a:ext cx="8437200" cy="2709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rPr b="0" i="0" lang="pl-PL" sz="2500" u="none" cap="none" strike="noStrike">
                <a:solidFill>
                  <a:schemeClr val="dk1"/>
                </a:solidFill>
                <a:latin typeface="Barlow Condensed"/>
                <a:ea typeface="Barlow Condensed"/>
                <a:cs typeface="Barlow Condensed"/>
                <a:sym typeface="Barlow Condensed"/>
              </a:rPr>
              <a:t>Functions:</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Keep soil from eroding away</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Make soil structure by constructing tunnels</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Add organic matter &amp; nutrition to the soil when they die / are trimmed / grazed</a:t>
            </a:r>
            <a:endParaRPr b="0" i="0" sz="25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chemeClr val="dk1"/>
              </a:solidFill>
              <a:latin typeface="Sue Ellen Francisco"/>
              <a:ea typeface="Sue Ellen Francisco"/>
              <a:cs typeface="Sue Ellen Francisco"/>
              <a:sym typeface="Sue Ellen Francisco"/>
            </a:endParaRPr>
          </a:p>
        </p:txBody>
      </p:sp>
      <p:pic>
        <p:nvPicPr>
          <p:cNvPr id="222" name="Google Shape;222;g2d3a4c777a5_0_384"/>
          <p:cNvPicPr preferRelativeResize="0"/>
          <p:nvPr/>
        </p:nvPicPr>
        <p:blipFill rotWithShape="1">
          <a:blip r:embed="rId4">
            <a:alphaModFix/>
          </a:blip>
          <a:srcRect b="0" l="65711" r="3621" t="0"/>
          <a:stretch/>
        </p:blipFill>
        <p:spPr>
          <a:xfrm>
            <a:off x="11446050" y="70725"/>
            <a:ext cx="655050" cy="746025"/>
          </a:xfrm>
          <a:prstGeom prst="rect">
            <a:avLst/>
          </a:prstGeom>
          <a:noFill/>
          <a:ln>
            <a:noFill/>
          </a:ln>
        </p:spPr>
      </p:pic>
      <p:sp>
        <p:nvSpPr>
          <p:cNvPr id="223" name="Google Shape;223;g2d3a4c777a5_0_384"/>
          <p:cNvSpPr txBox="1"/>
          <p:nvPr/>
        </p:nvSpPr>
        <p:spPr>
          <a:xfrm>
            <a:off x="4421525" y="3477842"/>
            <a:ext cx="5962500" cy="815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Roots</a:t>
            </a:r>
            <a:endParaRPr b="1" i="0" sz="1800" u="none" cap="none" strike="noStrike">
              <a:solidFill>
                <a:srgbClr val="000000"/>
              </a:solidFill>
              <a:latin typeface="Barlow Semi Condensed"/>
              <a:ea typeface="Barlow Semi Condensed"/>
              <a:cs typeface="Barlow Semi Condensed"/>
              <a:sym typeface="Barlow Semi Condensed"/>
            </a:endParaRPr>
          </a:p>
        </p:txBody>
      </p:sp>
      <p:pic>
        <p:nvPicPr>
          <p:cNvPr id="224" name="Google Shape;224;g2d3a4c777a5_0_384"/>
          <p:cNvPicPr preferRelativeResize="0"/>
          <p:nvPr/>
        </p:nvPicPr>
        <p:blipFill>
          <a:blip r:embed="rId5">
            <a:alphaModFix/>
          </a:blip>
          <a:stretch>
            <a:fillRect/>
          </a:stretch>
        </p:blipFill>
        <p:spPr>
          <a:xfrm>
            <a:off x="10205050" y="3287650"/>
            <a:ext cx="914480" cy="746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g2d3a4c777a5_0_392"/>
          <p:cNvPicPr preferRelativeResize="0"/>
          <p:nvPr/>
        </p:nvPicPr>
        <p:blipFill rotWithShape="1">
          <a:blip r:embed="rId3">
            <a:alphaModFix/>
          </a:blip>
          <a:srcRect b="0" l="39" r="39" t="0"/>
          <a:stretch/>
        </p:blipFill>
        <p:spPr>
          <a:xfrm>
            <a:off x="-751201" y="-1318674"/>
            <a:ext cx="13277800" cy="7844775"/>
          </a:xfrm>
          <a:prstGeom prst="rect">
            <a:avLst/>
          </a:prstGeom>
          <a:noFill/>
          <a:ln>
            <a:noFill/>
          </a:ln>
        </p:spPr>
      </p:pic>
      <p:sp>
        <p:nvSpPr>
          <p:cNvPr id="230" name="Google Shape;230;g2d3a4c777a5_0_392"/>
          <p:cNvSpPr txBox="1"/>
          <p:nvPr/>
        </p:nvSpPr>
        <p:spPr>
          <a:xfrm>
            <a:off x="1946900" y="4048250"/>
            <a:ext cx="8956500" cy="3093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rPr b="0" i="0" lang="pl-PL" sz="2500" u="none" cap="none" strike="noStrike">
                <a:solidFill>
                  <a:schemeClr val="dk1"/>
                </a:solidFill>
                <a:latin typeface="Barlow Condensed"/>
                <a:ea typeface="Barlow Condensed"/>
                <a:cs typeface="Barlow Condensed"/>
                <a:sym typeface="Barlow Condensed"/>
              </a:rPr>
              <a:t>Functions:</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Mixing soil and moving soil upwards to the surface, making nutrients available to the soil life and roots in the top layer</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Increase moisture</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Carbon storage increase &amp; nutrients contents in general</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Soil bacteria &amp; fungi network density increases</a:t>
            </a:r>
            <a:endParaRPr b="0" i="0" sz="25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chemeClr val="dk1"/>
              </a:solidFill>
              <a:latin typeface="Sue Ellen Francisco"/>
              <a:ea typeface="Sue Ellen Francisco"/>
              <a:cs typeface="Sue Ellen Francisco"/>
              <a:sym typeface="Sue Ellen Francisco"/>
            </a:endParaRPr>
          </a:p>
        </p:txBody>
      </p:sp>
      <p:pic>
        <p:nvPicPr>
          <p:cNvPr id="231" name="Google Shape;231;g2d3a4c777a5_0_392"/>
          <p:cNvPicPr preferRelativeResize="0"/>
          <p:nvPr/>
        </p:nvPicPr>
        <p:blipFill rotWithShape="1">
          <a:blip r:embed="rId4">
            <a:alphaModFix/>
          </a:blip>
          <a:srcRect b="0" l="65711" r="3621" t="0"/>
          <a:stretch/>
        </p:blipFill>
        <p:spPr>
          <a:xfrm>
            <a:off x="11446050" y="70725"/>
            <a:ext cx="655050" cy="746025"/>
          </a:xfrm>
          <a:prstGeom prst="rect">
            <a:avLst/>
          </a:prstGeom>
          <a:noFill/>
          <a:ln>
            <a:noFill/>
          </a:ln>
        </p:spPr>
      </p:pic>
      <p:sp>
        <p:nvSpPr>
          <p:cNvPr id="232" name="Google Shape;232;g2d3a4c777a5_0_392"/>
          <p:cNvSpPr txBox="1"/>
          <p:nvPr/>
        </p:nvSpPr>
        <p:spPr>
          <a:xfrm>
            <a:off x="4421525" y="3477842"/>
            <a:ext cx="5962500" cy="815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Bigger animals</a:t>
            </a:r>
            <a:endParaRPr b="1" i="0" sz="1800" u="none" cap="none" strike="noStrike">
              <a:solidFill>
                <a:srgbClr val="000000"/>
              </a:solidFill>
              <a:latin typeface="Barlow Semi Condensed"/>
              <a:ea typeface="Barlow Semi Condensed"/>
              <a:cs typeface="Barlow Semi Condensed"/>
              <a:sym typeface="Barlow Semi Condensed"/>
            </a:endParaRPr>
          </a:p>
        </p:txBody>
      </p:sp>
      <p:pic>
        <p:nvPicPr>
          <p:cNvPr id="233" name="Google Shape;233;g2d3a4c777a5_0_392"/>
          <p:cNvPicPr preferRelativeResize="0"/>
          <p:nvPr/>
        </p:nvPicPr>
        <p:blipFill>
          <a:blip r:embed="rId5">
            <a:alphaModFix/>
          </a:blip>
          <a:stretch>
            <a:fillRect/>
          </a:stretch>
        </p:blipFill>
        <p:spPr>
          <a:xfrm>
            <a:off x="10205050" y="3287650"/>
            <a:ext cx="914480" cy="746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g2d3a4c777a5_0_400"/>
          <p:cNvPicPr preferRelativeResize="0"/>
          <p:nvPr/>
        </p:nvPicPr>
        <p:blipFill rotWithShape="1">
          <a:blip r:embed="rId3">
            <a:alphaModFix/>
          </a:blip>
          <a:srcRect b="0" l="39" r="39" t="0"/>
          <a:stretch/>
        </p:blipFill>
        <p:spPr>
          <a:xfrm>
            <a:off x="-751201" y="-1318674"/>
            <a:ext cx="13277800" cy="7844775"/>
          </a:xfrm>
          <a:prstGeom prst="rect">
            <a:avLst/>
          </a:prstGeom>
          <a:noFill/>
          <a:ln>
            <a:noFill/>
          </a:ln>
        </p:spPr>
      </p:pic>
      <p:sp>
        <p:nvSpPr>
          <p:cNvPr id="239" name="Google Shape;239;g2d3a4c777a5_0_400"/>
          <p:cNvSpPr txBox="1"/>
          <p:nvPr/>
        </p:nvSpPr>
        <p:spPr>
          <a:xfrm>
            <a:off x="1946900" y="4027175"/>
            <a:ext cx="9499200" cy="3093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rPr b="0" i="0" lang="pl-PL" sz="2500" u="none" cap="none" strike="noStrike">
                <a:solidFill>
                  <a:schemeClr val="dk1"/>
                </a:solidFill>
                <a:latin typeface="Barlow Condensed"/>
                <a:ea typeface="Barlow Condensed"/>
                <a:cs typeface="Barlow Condensed"/>
                <a:sym typeface="Barlow Condensed"/>
              </a:rPr>
              <a:t>Functions:</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Break down organic matter</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Break carbon &amp; protein into simple sugars - make it accessible to others</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Tight co-operation with plant roots, exchange of “goods”</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Communication network between plants</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Distribute nutrition &amp; sugars between plants - helping those that are in need</a:t>
            </a:r>
            <a:endParaRPr b="0" i="0" sz="25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chemeClr val="dk1"/>
              </a:solidFill>
              <a:latin typeface="Sue Ellen Francisco"/>
              <a:ea typeface="Sue Ellen Francisco"/>
              <a:cs typeface="Sue Ellen Francisco"/>
              <a:sym typeface="Sue Ellen Francisco"/>
            </a:endParaRPr>
          </a:p>
        </p:txBody>
      </p:sp>
      <p:pic>
        <p:nvPicPr>
          <p:cNvPr id="240" name="Google Shape;240;g2d3a4c777a5_0_400"/>
          <p:cNvPicPr preferRelativeResize="0"/>
          <p:nvPr/>
        </p:nvPicPr>
        <p:blipFill rotWithShape="1">
          <a:blip r:embed="rId4">
            <a:alphaModFix/>
          </a:blip>
          <a:srcRect b="0" l="65711" r="3621" t="0"/>
          <a:stretch/>
        </p:blipFill>
        <p:spPr>
          <a:xfrm>
            <a:off x="11446050" y="70725"/>
            <a:ext cx="655050" cy="746025"/>
          </a:xfrm>
          <a:prstGeom prst="rect">
            <a:avLst/>
          </a:prstGeom>
          <a:noFill/>
          <a:ln>
            <a:noFill/>
          </a:ln>
        </p:spPr>
      </p:pic>
      <p:sp>
        <p:nvSpPr>
          <p:cNvPr id="241" name="Google Shape;241;g2d3a4c777a5_0_400"/>
          <p:cNvSpPr txBox="1"/>
          <p:nvPr/>
        </p:nvSpPr>
        <p:spPr>
          <a:xfrm>
            <a:off x="4421525" y="3477842"/>
            <a:ext cx="5962500" cy="815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Mycilium (Fungi)</a:t>
            </a:r>
            <a:endParaRPr b="1" i="0" sz="1800" u="none" cap="none" strike="noStrike">
              <a:solidFill>
                <a:srgbClr val="000000"/>
              </a:solidFill>
              <a:latin typeface="Barlow Semi Condensed"/>
              <a:ea typeface="Barlow Semi Condensed"/>
              <a:cs typeface="Barlow Semi Condensed"/>
              <a:sym typeface="Barlow Semi Condensed"/>
            </a:endParaRPr>
          </a:p>
        </p:txBody>
      </p:sp>
      <p:pic>
        <p:nvPicPr>
          <p:cNvPr id="242" name="Google Shape;242;g2d3a4c777a5_0_400"/>
          <p:cNvPicPr preferRelativeResize="0"/>
          <p:nvPr/>
        </p:nvPicPr>
        <p:blipFill>
          <a:blip r:embed="rId5">
            <a:alphaModFix/>
          </a:blip>
          <a:stretch>
            <a:fillRect/>
          </a:stretch>
        </p:blipFill>
        <p:spPr>
          <a:xfrm>
            <a:off x="10205050" y="3287650"/>
            <a:ext cx="914480" cy="746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g2d3a4c777a5_0_408"/>
          <p:cNvPicPr preferRelativeResize="0"/>
          <p:nvPr/>
        </p:nvPicPr>
        <p:blipFill rotWithShape="1">
          <a:blip r:embed="rId3">
            <a:alphaModFix/>
          </a:blip>
          <a:srcRect b="0" l="39" r="39" t="0"/>
          <a:stretch/>
        </p:blipFill>
        <p:spPr>
          <a:xfrm>
            <a:off x="-751201" y="-1318674"/>
            <a:ext cx="13277800" cy="7844775"/>
          </a:xfrm>
          <a:prstGeom prst="rect">
            <a:avLst/>
          </a:prstGeom>
          <a:noFill/>
          <a:ln>
            <a:noFill/>
          </a:ln>
        </p:spPr>
      </p:pic>
      <p:sp>
        <p:nvSpPr>
          <p:cNvPr id="248" name="Google Shape;248;g2d3a4c777a5_0_408"/>
          <p:cNvSpPr txBox="1"/>
          <p:nvPr/>
        </p:nvSpPr>
        <p:spPr>
          <a:xfrm>
            <a:off x="2692700" y="4448300"/>
            <a:ext cx="6390000" cy="1554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rPr b="0" i="0" lang="pl-PL" sz="2500" u="none" cap="none" strike="noStrike">
                <a:solidFill>
                  <a:schemeClr val="dk1"/>
                </a:solidFill>
                <a:latin typeface="Barlow Condensed"/>
                <a:ea typeface="Barlow Condensed"/>
                <a:cs typeface="Barlow Condensed"/>
                <a:sym typeface="Barlow Condensed"/>
              </a:rPr>
              <a:t>Functions:</a:t>
            </a:r>
            <a:endParaRPr b="0" i="0" sz="2500" u="none" cap="none" strike="noStrike">
              <a:solidFill>
                <a:schemeClr val="dk1"/>
              </a:solidFill>
              <a:latin typeface="Barlow Condensed"/>
              <a:ea typeface="Barlow Condensed"/>
              <a:cs typeface="Barlow Condensed"/>
              <a:sym typeface="Barlow Condensed"/>
            </a:endParaRPr>
          </a:p>
          <a:p>
            <a:pPr indent="-387350" lvl="0" marL="4572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Make the soil functional !</a:t>
            </a:r>
            <a:endParaRPr b="0" i="0" sz="25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chemeClr val="dk1"/>
              </a:solidFill>
              <a:latin typeface="Sue Ellen Francisco"/>
              <a:ea typeface="Sue Ellen Francisco"/>
              <a:cs typeface="Sue Ellen Francisco"/>
              <a:sym typeface="Sue Ellen Francisco"/>
            </a:endParaRPr>
          </a:p>
        </p:txBody>
      </p:sp>
      <p:pic>
        <p:nvPicPr>
          <p:cNvPr id="249" name="Google Shape;249;g2d3a4c777a5_0_408"/>
          <p:cNvPicPr preferRelativeResize="0"/>
          <p:nvPr/>
        </p:nvPicPr>
        <p:blipFill rotWithShape="1">
          <a:blip r:embed="rId4">
            <a:alphaModFix/>
          </a:blip>
          <a:srcRect b="0" l="65711" r="3621" t="0"/>
          <a:stretch/>
        </p:blipFill>
        <p:spPr>
          <a:xfrm>
            <a:off x="11446050" y="70725"/>
            <a:ext cx="655050" cy="746025"/>
          </a:xfrm>
          <a:prstGeom prst="rect">
            <a:avLst/>
          </a:prstGeom>
          <a:noFill/>
          <a:ln>
            <a:noFill/>
          </a:ln>
        </p:spPr>
      </p:pic>
      <p:sp>
        <p:nvSpPr>
          <p:cNvPr id="250" name="Google Shape;250;g2d3a4c777a5_0_408"/>
          <p:cNvSpPr txBox="1"/>
          <p:nvPr/>
        </p:nvSpPr>
        <p:spPr>
          <a:xfrm>
            <a:off x="4421525" y="3477842"/>
            <a:ext cx="5962500" cy="815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Small &amp; tiny beings</a:t>
            </a:r>
            <a:endParaRPr b="1" i="0" sz="1800" u="none" cap="none" strike="noStrike">
              <a:solidFill>
                <a:srgbClr val="000000"/>
              </a:solidFill>
              <a:latin typeface="Barlow Semi Condensed"/>
              <a:ea typeface="Barlow Semi Condensed"/>
              <a:cs typeface="Barlow Semi Condensed"/>
              <a:sym typeface="Barlow Semi Condensed"/>
            </a:endParaRPr>
          </a:p>
        </p:txBody>
      </p:sp>
      <p:sp>
        <p:nvSpPr>
          <p:cNvPr id="251" name="Google Shape;251;g2d3a4c777a5_0_408"/>
          <p:cNvSpPr txBox="1"/>
          <p:nvPr/>
        </p:nvSpPr>
        <p:spPr>
          <a:xfrm>
            <a:off x="7851100" y="5303400"/>
            <a:ext cx="3487500" cy="1554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rPr b="0" i="0" lang="pl-PL" sz="2500" u="none" cap="none" strike="noStrike">
                <a:solidFill>
                  <a:schemeClr val="dk1"/>
                </a:solidFill>
                <a:latin typeface="Barlow Semi Condensed Medium"/>
                <a:ea typeface="Barlow Semi Condensed Medium"/>
                <a:cs typeface="Barlow Semi Condensed Medium"/>
                <a:sym typeface="Barlow Semi Condensed Medium"/>
              </a:rPr>
              <a:t>Investigate them further  </a:t>
            </a:r>
            <a:endParaRPr b="0" i="0" sz="2500" u="none" cap="none" strike="noStrike">
              <a:solidFill>
                <a:schemeClr val="dk1"/>
              </a:solidFill>
              <a:latin typeface="Barlow Semi Condensed Medium"/>
              <a:ea typeface="Barlow Semi Condensed Medium"/>
              <a:cs typeface="Barlow Semi Condensed Medium"/>
              <a:sym typeface="Barlow Semi Condensed Medium"/>
            </a:endParaRPr>
          </a:p>
          <a:p>
            <a:pPr indent="0" lvl="0" marL="0" marR="0" rtl="0" algn="l">
              <a:lnSpc>
                <a:spcPct val="100000"/>
              </a:lnSpc>
              <a:spcBef>
                <a:spcPts val="0"/>
              </a:spcBef>
              <a:spcAft>
                <a:spcPts val="0"/>
              </a:spcAft>
              <a:buClr>
                <a:srgbClr val="000000"/>
              </a:buClr>
              <a:buSzPts val="2500"/>
              <a:buFont typeface="Arial"/>
              <a:buNone/>
            </a:pPr>
            <a:r>
              <a:rPr b="0" i="0" lang="pl-PL" sz="2500" u="none" cap="none" strike="noStrike">
                <a:solidFill>
                  <a:schemeClr val="dk1"/>
                </a:solidFill>
                <a:latin typeface="Barlow Semi Condensed Medium"/>
                <a:ea typeface="Barlow Semi Condensed Medium"/>
                <a:cs typeface="Barlow Semi Condensed Medium"/>
                <a:sym typeface="Barlow Semi Condensed Medium"/>
              </a:rPr>
              <a:t>by looking closer!   &gt;&gt;</a:t>
            </a:r>
            <a:endParaRPr b="0" i="0" sz="2500" u="none" cap="none" strike="noStrike">
              <a:solidFill>
                <a:schemeClr val="dk1"/>
              </a:solidFill>
              <a:latin typeface="Barlow Semi Condensed Medium"/>
              <a:ea typeface="Barlow Semi Condensed Medium"/>
              <a:cs typeface="Barlow Semi Condensed Medium"/>
              <a:sym typeface="Barlow Semi Condensed Medium"/>
            </a:endParaRPr>
          </a:p>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chemeClr val="dk1"/>
              </a:solidFill>
              <a:latin typeface="Barlow Semi Condensed Medium"/>
              <a:ea typeface="Barlow Semi Condensed Medium"/>
              <a:cs typeface="Barlow Semi Condensed Medium"/>
              <a:sym typeface="Barlow Semi Condensed Medium"/>
            </a:endParaRPr>
          </a:p>
        </p:txBody>
      </p:sp>
      <p:pic>
        <p:nvPicPr>
          <p:cNvPr id="252" name="Google Shape;252;g2d3a4c777a5_0_408"/>
          <p:cNvPicPr preferRelativeResize="0"/>
          <p:nvPr/>
        </p:nvPicPr>
        <p:blipFill>
          <a:blip r:embed="rId5">
            <a:alphaModFix/>
          </a:blip>
          <a:stretch>
            <a:fillRect/>
          </a:stretch>
        </p:blipFill>
        <p:spPr>
          <a:xfrm>
            <a:off x="10205050" y="3287650"/>
            <a:ext cx="914480" cy="746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g2d3a4c777a5_0_417"/>
          <p:cNvPicPr preferRelativeResize="0"/>
          <p:nvPr/>
        </p:nvPicPr>
        <p:blipFill rotWithShape="1">
          <a:blip r:embed="rId3">
            <a:alphaModFix/>
          </a:blip>
          <a:srcRect b="0" l="39" r="39" t="0"/>
          <a:stretch/>
        </p:blipFill>
        <p:spPr>
          <a:xfrm>
            <a:off x="-751201" y="-1318674"/>
            <a:ext cx="13277800" cy="7844775"/>
          </a:xfrm>
          <a:prstGeom prst="rect">
            <a:avLst/>
          </a:prstGeom>
          <a:noFill/>
          <a:ln>
            <a:noFill/>
          </a:ln>
        </p:spPr>
      </p:pic>
      <p:pic>
        <p:nvPicPr>
          <p:cNvPr id="258" name="Google Shape;258;g2d3a4c777a5_0_417"/>
          <p:cNvPicPr preferRelativeResize="0"/>
          <p:nvPr/>
        </p:nvPicPr>
        <p:blipFill rotWithShape="1">
          <a:blip r:embed="rId4">
            <a:alphaModFix/>
          </a:blip>
          <a:srcRect b="0" l="65711" r="3621" t="0"/>
          <a:stretch/>
        </p:blipFill>
        <p:spPr>
          <a:xfrm>
            <a:off x="11446050" y="70725"/>
            <a:ext cx="655050" cy="746025"/>
          </a:xfrm>
          <a:prstGeom prst="rect">
            <a:avLst/>
          </a:prstGeom>
          <a:noFill/>
          <a:ln>
            <a:noFill/>
          </a:ln>
        </p:spPr>
      </p:pic>
      <p:sp>
        <p:nvSpPr>
          <p:cNvPr id="259" name="Google Shape;259;g2d3a4c777a5_0_417"/>
          <p:cNvSpPr txBox="1"/>
          <p:nvPr/>
        </p:nvSpPr>
        <p:spPr>
          <a:xfrm>
            <a:off x="2765625" y="4448300"/>
            <a:ext cx="6390000" cy="23241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rPr b="0" i="0" lang="pl-PL" sz="2500" u="none" cap="none" strike="noStrike">
                <a:solidFill>
                  <a:schemeClr val="dk1"/>
                </a:solidFill>
                <a:latin typeface="Barlow Condensed"/>
                <a:ea typeface="Barlow Condensed"/>
                <a:cs typeface="Barlow Condensed"/>
                <a:sym typeface="Barlow Condensed"/>
              </a:rPr>
              <a:t>Functions:</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Break down organic matter</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Mix the soil &amp; distribute nutrition</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Dig tunnels - make airways and structure in soil</a:t>
            </a:r>
            <a:endParaRPr b="0" i="0" sz="25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chemeClr val="dk1"/>
              </a:solidFill>
              <a:latin typeface="Sue Ellen Francisco"/>
              <a:ea typeface="Sue Ellen Francisco"/>
              <a:cs typeface="Sue Ellen Francisco"/>
              <a:sym typeface="Sue Ellen Francisco"/>
            </a:endParaRPr>
          </a:p>
        </p:txBody>
      </p:sp>
      <p:sp>
        <p:nvSpPr>
          <p:cNvPr id="260" name="Google Shape;260;g2d3a4c777a5_0_417"/>
          <p:cNvSpPr txBox="1"/>
          <p:nvPr/>
        </p:nvSpPr>
        <p:spPr>
          <a:xfrm>
            <a:off x="3583325" y="3477842"/>
            <a:ext cx="5962500" cy="815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Insects &amp; </a:t>
            </a:r>
            <a:r>
              <a:rPr b="1" lang="pl-PL" sz="3700">
                <a:solidFill>
                  <a:schemeClr val="dk1"/>
                </a:solidFill>
                <a:latin typeface="Barlow Semi Condensed"/>
                <a:ea typeface="Barlow Semi Condensed"/>
                <a:cs typeface="Barlow Semi Condensed"/>
                <a:sym typeface="Barlow Semi Condensed"/>
              </a:rPr>
              <a:t>invertebrates</a:t>
            </a:r>
            <a:endParaRPr b="1" i="0" sz="1800" u="none" cap="none" strike="noStrike">
              <a:solidFill>
                <a:srgbClr val="000000"/>
              </a:solidFill>
              <a:latin typeface="Barlow Semi Condensed"/>
              <a:ea typeface="Barlow Semi Condensed"/>
              <a:cs typeface="Barlow Semi Condensed"/>
              <a:sym typeface="Barlow Semi Condensed"/>
            </a:endParaRPr>
          </a:p>
        </p:txBody>
      </p:sp>
      <p:pic>
        <p:nvPicPr>
          <p:cNvPr id="261" name="Google Shape;261;g2d3a4c777a5_0_417"/>
          <p:cNvPicPr preferRelativeResize="0"/>
          <p:nvPr/>
        </p:nvPicPr>
        <p:blipFill>
          <a:blip r:embed="rId5">
            <a:alphaModFix/>
          </a:blip>
          <a:stretch>
            <a:fillRect/>
          </a:stretch>
        </p:blipFill>
        <p:spPr>
          <a:xfrm>
            <a:off x="10122650" y="5815275"/>
            <a:ext cx="914480" cy="746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g2d3a4c777a5_0_425"/>
          <p:cNvPicPr preferRelativeResize="0"/>
          <p:nvPr/>
        </p:nvPicPr>
        <p:blipFill rotWithShape="1">
          <a:blip r:embed="rId3">
            <a:alphaModFix/>
          </a:blip>
          <a:srcRect b="0" l="39" r="39" t="0"/>
          <a:stretch/>
        </p:blipFill>
        <p:spPr>
          <a:xfrm>
            <a:off x="-751201" y="-1318674"/>
            <a:ext cx="13277800" cy="7844775"/>
          </a:xfrm>
          <a:prstGeom prst="rect">
            <a:avLst/>
          </a:prstGeom>
          <a:noFill/>
          <a:ln>
            <a:noFill/>
          </a:ln>
        </p:spPr>
      </p:pic>
      <p:sp>
        <p:nvSpPr>
          <p:cNvPr id="267" name="Google Shape;267;g2d3a4c777a5_0_425"/>
          <p:cNvSpPr txBox="1"/>
          <p:nvPr/>
        </p:nvSpPr>
        <p:spPr>
          <a:xfrm>
            <a:off x="5818025" y="4448300"/>
            <a:ext cx="7825500" cy="21702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rPr b="0" i="0" lang="pl-PL" sz="2500" u="none" cap="none" strike="noStrike">
                <a:solidFill>
                  <a:schemeClr val="dk1"/>
                </a:solidFill>
                <a:latin typeface="Barlow Condensed"/>
                <a:ea typeface="Barlow Condensed"/>
                <a:cs typeface="Barlow Condensed"/>
                <a:sym typeface="Barlow Condensed"/>
              </a:rPr>
              <a:t>Functions:</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Make nitrogen available for plants</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Break down organic material</a:t>
            </a:r>
            <a:endParaRPr b="0" i="0" sz="2500" u="none" cap="none" strike="noStrike">
              <a:solidFill>
                <a:schemeClr val="dk1"/>
              </a:solidFill>
              <a:latin typeface="Barlow Condensed"/>
              <a:ea typeface="Barlow Condensed"/>
              <a:cs typeface="Barlow Condensed"/>
              <a:sym typeface="Barlow Condensed"/>
            </a:endParaRPr>
          </a:p>
          <a:p>
            <a:pPr indent="-463550" lvl="0" marL="6096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Break down rock!</a:t>
            </a:r>
            <a:endParaRPr b="0" i="0" sz="25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Sue Ellen Francisco"/>
              <a:ea typeface="Sue Ellen Francisco"/>
              <a:cs typeface="Sue Ellen Francisco"/>
              <a:sym typeface="Sue Ellen Francisco"/>
            </a:endParaRPr>
          </a:p>
        </p:txBody>
      </p:sp>
      <p:pic>
        <p:nvPicPr>
          <p:cNvPr id="268" name="Google Shape;268;g2d3a4c777a5_0_425"/>
          <p:cNvPicPr preferRelativeResize="0"/>
          <p:nvPr/>
        </p:nvPicPr>
        <p:blipFill rotWithShape="1">
          <a:blip r:embed="rId4">
            <a:alphaModFix/>
          </a:blip>
          <a:srcRect b="0" l="65711" r="3621" t="0"/>
          <a:stretch/>
        </p:blipFill>
        <p:spPr>
          <a:xfrm>
            <a:off x="11446050" y="70725"/>
            <a:ext cx="655050" cy="746025"/>
          </a:xfrm>
          <a:prstGeom prst="rect">
            <a:avLst/>
          </a:prstGeom>
          <a:noFill/>
          <a:ln>
            <a:noFill/>
          </a:ln>
        </p:spPr>
      </p:pic>
      <p:sp>
        <p:nvSpPr>
          <p:cNvPr id="269" name="Google Shape;269;g2d3a4c777a5_0_425"/>
          <p:cNvSpPr txBox="1"/>
          <p:nvPr/>
        </p:nvSpPr>
        <p:spPr>
          <a:xfrm>
            <a:off x="4421525" y="3477842"/>
            <a:ext cx="5962500" cy="815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Micro- &amp; meso organisms</a:t>
            </a:r>
            <a:endParaRPr b="1" i="0" sz="1800" u="none" cap="none" strike="noStrike">
              <a:solidFill>
                <a:srgbClr val="000000"/>
              </a:solidFill>
              <a:latin typeface="Barlow Semi Condensed"/>
              <a:ea typeface="Barlow Semi Condensed"/>
              <a:cs typeface="Barlow Semi Condensed"/>
              <a:sym typeface="Barlow Semi Condensed"/>
            </a:endParaRPr>
          </a:p>
        </p:txBody>
      </p:sp>
      <p:pic>
        <p:nvPicPr>
          <p:cNvPr id="270" name="Google Shape;270;g2d3a4c777a5_0_425"/>
          <p:cNvPicPr preferRelativeResize="0"/>
          <p:nvPr/>
        </p:nvPicPr>
        <p:blipFill>
          <a:blip r:embed="rId5">
            <a:alphaModFix/>
          </a:blip>
          <a:stretch>
            <a:fillRect/>
          </a:stretch>
        </p:blipFill>
        <p:spPr>
          <a:xfrm>
            <a:off x="10205050" y="3287650"/>
            <a:ext cx="914480" cy="746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2eb87d1ab1a_0_23"/>
          <p:cNvSpPr txBox="1"/>
          <p:nvPr>
            <p:ph type="title"/>
          </p:nvPr>
        </p:nvSpPr>
        <p:spPr>
          <a:xfrm>
            <a:off x="831850" y="697735"/>
            <a:ext cx="10515600" cy="2891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Teaching  materials</a:t>
            </a:r>
            <a:endParaRPr/>
          </a:p>
        </p:txBody>
      </p:sp>
      <p:sp>
        <p:nvSpPr>
          <p:cNvPr id="276" name="Google Shape;276;g2eb87d1ab1a_0_23"/>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2ea2bdea1ec_0_259"/>
          <p:cNvSpPr txBox="1"/>
          <p:nvPr>
            <p:ph type="title"/>
          </p:nvPr>
        </p:nvSpPr>
        <p:spPr>
          <a:xfrm>
            <a:off x="831850" y="697735"/>
            <a:ext cx="10515600" cy="2891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General Information </a:t>
            </a:r>
            <a:endParaRPr/>
          </a:p>
        </p:txBody>
      </p:sp>
      <p:sp>
        <p:nvSpPr>
          <p:cNvPr id="134" name="Google Shape;134;g2ea2bdea1ec_0_259"/>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g2ea2bdea1ec_0_91"/>
          <p:cNvPicPr preferRelativeResize="0"/>
          <p:nvPr/>
        </p:nvPicPr>
        <p:blipFill>
          <a:blip r:embed="rId3">
            <a:alphaModFix/>
          </a:blip>
          <a:stretch>
            <a:fillRect/>
          </a:stretch>
        </p:blipFill>
        <p:spPr>
          <a:xfrm>
            <a:off x="5660200" y="1437166"/>
            <a:ext cx="6716268" cy="4748600"/>
          </a:xfrm>
          <a:prstGeom prst="rect">
            <a:avLst/>
          </a:prstGeom>
          <a:noFill/>
          <a:ln>
            <a:noFill/>
          </a:ln>
        </p:spPr>
      </p:pic>
      <p:sp>
        <p:nvSpPr>
          <p:cNvPr id="282" name="Google Shape;282;g2ea2bdea1ec_0_91"/>
          <p:cNvSpPr txBox="1"/>
          <p:nvPr/>
        </p:nvSpPr>
        <p:spPr>
          <a:xfrm>
            <a:off x="751267" y="883542"/>
            <a:ext cx="10093200" cy="846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l-PL" sz="3900">
                <a:solidFill>
                  <a:schemeClr val="dk1"/>
                </a:solidFill>
                <a:latin typeface="Barlow Semi Condensed SemiBold"/>
                <a:ea typeface="Barlow Semi Condensed SemiBold"/>
                <a:cs typeface="Barlow Semi Condensed SemiBold"/>
                <a:sym typeface="Barlow Semi Condensed SemiBold"/>
              </a:rPr>
              <a:t>How to save soil that is in trouble?</a:t>
            </a:r>
            <a:endParaRPr sz="3900">
              <a:latin typeface="Barlow Semi Condensed SemiBold"/>
              <a:ea typeface="Barlow Semi Condensed SemiBold"/>
              <a:cs typeface="Barlow Semi Condensed SemiBold"/>
              <a:sym typeface="Barlow Semi Condensed SemiBold"/>
            </a:endParaRPr>
          </a:p>
        </p:txBody>
      </p:sp>
      <p:sp>
        <p:nvSpPr>
          <p:cNvPr id="283" name="Google Shape;283;g2ea2bdea1ec_0_91"/>
          <p:cNvSpPr txBox="1"/>
          <p:nvPr/>
        </p:nvSpPr>
        <p:spPr>
          <a:xfrm>
            <a:off x="751267" y="1796950"/>
            <a:ext cx="5280300" cy="4713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l-PL" sz="2700">
                <a:solidFill>
                  <a:srgbClr val="990000"/>
                </a:solidFill>
                <a:latin typeface="Barlow Condensed SemiBold"/>
                <a:ea typeface="Barlow Condensed SemiBold"/>
                <a:cs typeface="Barlow Condensed SemiBold"/>
                <a:sym typeface="Barlow Condensed SemiBold"/>
              </a:rPr>
              <a:t>RED ALERT!</a:t>
            </a:r>
            <a:endParaRPr sz="2700">
              <a:solidFill>
                <a:srgbClr val="990000"/>
              </a:solidFill>
              <a:latin typeface="Barlow Condensed SemiBold"/>
              <a:ea typeface="Barlow Condensed SemiBold"/>
              <a:cs typeface="Barlow Condensed SemiBold"/>
              <a:sym typeface="Barlow Condensed SemiBold"/>
            </a:endParaRPr>
          </a:p>
          <a:p>
            <a:pPr indent="-438150" lvl="0" marL="609600" rtl="0" algn="l">
              <a:lnSpc>
                <a:spcPct val="115000"/>
              </a:lnSpc>
              <a:spcBef>
                <a:spcPts val="1300"/>
              </a:spcBef>
              <a:spcAft>
                <a:spcPts val="0"/>
              </a:spcAft>
              <a:buClr>
                <a:schemeClr val="dk1"/>
              </a:buClr>
              <a:buSzPts val="2100"/>
              <a:buFont typeface="Barlow Condensed"/>
              <a:buChar char="●"/>
            </a:pPr>
            <a:r>
              <a:rPr lang="pl-PL" sz="2100">
                <a:solidFill>
                  <a:schemeClr val="dk1"/>
                </a:solidFill>
                <a:latin typeface="Barlow Condensed"/>
                <a:ea typeface="Barlow Condensed"/>
                <a:cs typeface="Barlow Condensed"/>
                <a:sym typeface="Barlow Condensed"/>
              </a:rPr>
              <a:t>Bare soil  (you can see the soil without digging)</a:t>
            </a:r>
            <a:endParaRPr sz="2100">
              <a:solidFill>
                <a:schemeClr val="dk1"/>
              </a:solidFill>
              <a:latin typeface="Barlow Condensed"/>
              <a:ea typeface="Barlow Condensed"/>
              <a:cs typeface="Barlow Condensed"/>
              <a:sym typeface="Barlow Condensed"/>
            </a:endParaRPr>
          </a:p>
          <a:p>
            <a:pPr indent="-438150" lvl="0" marL="609600" rtl="0" algn="l">
              <a:lnSpc>
                <a:spcPct val="115000"/>
              </a:lnSpc>
              <a:spcBef>
                <a:spcPts val="0"/>
              </a:spcBef>
              <a:spcAft>
                <a:spcPts val="0"/>
              </a:spcAft>
              <a:buClr>
                <a:schemeClr val="dk1"/>
              </a:buClr>
              <a:buSzPts val="2100"/>
              <a:buFont typeface="Barlow Condensed"/>
              <a:buChar char="●"/>
            </a:pPr>
            <a:r>
              <a:rPr lang="pl-PL" sz="2100">
                <a:solidFill>
                  <a:schemeClr val="dk1"/>
                </a:solidFill>
                <a:latin typeface="Barlow Condensed"/>
                <a:ea typeface="Barlow Condensed"/>
                <a:cs typeface="Barlow Condensed"/>
                <a:sym typeface="Barlow Condensed"/>
              </a:rPr>
              <a:t>Artificial fertilizer </a:t>
            </a:r>
            <a:endParaRPr sz="2100">
              <a:solidFill>
                <a:schemeClr val="dk1"/>
              </a:solidFill>
              <a:latin typeface="Barlow Condensed"/>
              <a:ea typeface="Barlow Condensed"/>
              <a:cs typeface="Barlow Condensed"/>
              <a:sym typeface="Barlow Condensed"/>
            </a:endParaRPr>
          </a:p>
          <a:p>
            <a:pPr indent="-438150" lvl="0" marL="609600" rtl="0" algn="l">
              <a:lnSpc>
                <a:spcPct val="115000"/>
              </a:lnSpc>
              <a:spcBef>
                <a:spcPts val="0"/>
              </a:spcBef>
              <a:spcAft>
                <a:spcPts val="0"/>
              </a:spcAft>
              <a:buClr>
                <a:schemeClr val="dk1"/>
              </a:buClr>
              <a:buSzPts val="2100"/>
              <a:buFont typeface="Barlow Condensed"/>
              <a:buChar char="●"/>
            </a:pPr>
            <a:r>
              <a:rPr lang="pl-PL" sz="2100">
                <a:solidFill>
                  <a:schemeClr val="dk1"/>
                </a:solidFill>
                <a:latin typeface="Barlow Condensed"/>
                <a:ea typeface="Barlow Condensed"/>
                <a:cs typeface="Barlow Condensed"/>
                <a:sym typeface="Barlow Condensed"/>
              </a:rPr>
              <a:t>Biocides  (chemicals to kill insects or “weeds”)</a:t>
            </a:r>
            <a:endParaRPr sz="2100">
              <a:solidFill>
                <a:schemeClr val="dk1"/>
              </a:solidFill>
              <a:latin typeface="Barlow Condensed"/>
              <a:ea typeface="Barlow Condensed"/>
              <a:cs typeface="Barlow Condensed"/>
              <a:sym typeface="Barlow Condensed"/>
            </a:endParaRPr>
          </a:p>
          <a:p>
            <a:pPr indent="-438150" lvl="0" marL="609600" rtl="0" algn="l">
              <a:lnSpc>
                <a:spcPct val="115000"/>
              </a:lnSpc>
              <a:spcBef>
                <a:spcPts val="0"/>
              </a:spcBef>
              <a:spcAft>
                <a:spcPts val="0"/>
              </a:spcAft>
              <a:buClr>
                <a:schemeClr val="dk1"/>
              </a:buClr>
              <a:buSzPts val="2100"/>
              <a:buFont typeface="Barlow Condensed"/>
              <a:buChar char="●"/>
            </a:pPr>
            <a:r>
              <a:rPr lang="pl-PL" sz="2100">
                <a:solidFill>
                  <a:schemeClr val="dk1"/>
                </a:solidFill>
                <a:latin typeface="Barlow Condensed"/>
                <a:ea typeface="Barlow Condensed"/>
                <a:cs typeface="Barlow Condensed"/>
                <a:sym typeface="Barlow Condensed"/>
              </a:rPr>
              <a:t>Dry &amp; cracking soil</a:t>
            </a:r>
            <a:endParaRPr sz="2100">
              <a:solidFill>
                <a:schemeClr val="dk1"/>
              </a:solidFill>
              <a:latin typeface="Barlow Condensed"/>
              <a:ea typeface="Barlow Condensed"/>
              <a:cs typeface="Barlow Condensed"/>
              <a:sym typeface="Barlow Condensed"/>
            </a:endParaRPr>
          </a:p>
          <a:p>
            <a:pPr indent="-438150" lvl="0" marL="609600" rtl="0" algn="l">
              <a:lnSpc>
                <a:spcPct val="115000"/>
              </a:lnSpc>
              <a:spcBef>
                <a:spcPts val="0"/>
              </a:spcBef>
              <a:spcAft>
                <a:spcPts val="0"/>
              </a:spcAft>
              <a:buClr>
                <a:schemeClr val="dk1"/>
              </a:buClr>
              <a:buSzPts val="2100"/>
              <a:buFont typeface="Barlow Condensed"/>
              <a:buChar char="●"/>
            </a:pPr>
            <a:r>
              <a:rPr lang="pl-PL" sz="2100">
                <a:solidFill>
                  <a:schemeClr val="dk1"/>
                </a:solidFill>
                <a:latin typeface="Barlow Condensed"/>
                <a:ea typeface="Barlow Condensed"/>
                <a:cs typeface="Barlow Condensed"/>
                <a:sym typeface="Barlow Condensed"/>
              </a:rPr>
              <a:t>Compacted soil</a:t>
            </a:r>
            <a:endParaRPr sz="2100">
              <a:solidFill>
                <a:schemeClr val="dk1"/>
              </a:solidFill>
              <a:latin typeface="Barlow Condensed"/>
              <a:ea typeface="Barlow Condensed"/>
              <a:cs typeface="Barlow Condensed"/>
              <a:sym typeface="Barlow Condensed"/>
            </a:endParaRPr>
          </a:p>
          <a:p>
            <a:pPr indent="-438150" lvl="0" marL="609600" rtl="0" algn="l">
              <a:lnSpc>
                <a:spcPct val="115000"/>
              </a:lnSpc>
              <a:spcBef>
                <a:spcPts val="0"/>
              </a:spcBef>
              <a:spcAft>
                <a:spcPts val="0"/>
              </a:spcAft>
              <a:buClr>
                <a:schemeClr val="dk1"/>
              </a:buClr>
              <a:buSzPts val="2100"/>
              <a:buFont typeface="Barlow Condensed"/>
              <a:buChar char="●"/>
            </a:pPr>
            <a:r>
              <a:rPr lang="pl-PL" sz="2100">
                <a:solidFill>
                  <a:schemeClr val="dk1"/>
                </a:solidFill>
                <a:latin typeface="Barlow Condensed"/>
                <a:ea typeface="Barlow Condensed"/>
                <a:cs typeface="Barlow Condensed"/>
                <a:sym typeface="Barlow Condensed"/>
              </a:rPr>
              <a:t>Erosion</a:t>
            </a:r>
            <a:endParaRPr sz="2100">
              <a:solidFill>
                <a:schemeClr val="dk1"/>
              </a:solidFill>
              <a:latin typeface="Barlow Condensed"/>
              <a:ea typeface="Barlow Condensed"/>
              <a:cs typeface="Barlow Condensed"/>
              <a:sym typeface="Barlow Condensed"/>
            </a:endParaRPr>
          </a:p>
          <a:p>
            <a:pPr indent="-438150" lvl="0" marL="609600" rtl="0" algn="l">
              <a:lnSpc>
                <a:spcPct val="115000"/>
              </a:lnSpc>
              <a:spcBef>
                <a:spcPts val="0"/>
              </a:spcBef>
              <a:spcAft>
                <a:spcPts val="0"/>
              </a:spcAft>
              <a:buClr>
                <a:schemeClr val="dk1"/>
              </a:buClr>
              <a:buSzPts val="2100"/>
              <a:buFont typeface="Barlow Condensed"/>
              <a:buChar char="●"/>
            </a:pPr>
            <a:r>
              <a:rPr lang="pl-PL" sz="2100">
                <a:solidFill>
                  <a:schemeClr val="dk1"/>
                </a:solidFill>
                <a:latin typeface="Barlow Condensed"/>
                <a:ea typeface="Barlow Condensed"/>
                <a:cs typeface="Barlow Condensed"/>
                <a:sym typeface="Barlow Condensed"/>
              </a:rPr>
              <a:t>Little or no soil life (worms, insects…)</a:t>
            </a:r>
            <a:endParaRPr sz="2100">
              <a:solidFill>
                <a:schemeClr val="dk1"/>
              </a:solidFill>
              <a:latin typeface="Barlow Condensed"/>
              <a:ea typeface="Barlow Condensed"/>
              <a:cs typeface="Barlow Condensed"/>
              <a:sym typeface="Barlow Condensed"/>
            </a:endParaRPr>
          </a:p>
          <a:p>
            <a:pPr indent="-438150" lvl="0" marL="609600" rtl="0" algn="l">
              <a:lnSpc>
                <a:spcPct val="115000"/>
              </a:lnSpc>
              <a:spcBef>
                <a:spcPts val="0"/>
              </a:spcBef>
              <a:spcAft>
                <a:spcPts val="0"/>
              </a:spcAft>
              <a:buClr>
                <a:schemeClr val="dk1"/>
              </a:buClr>
              <a:buSzPts val="2100"/>
              <a:buFont typeface="Barlow Condensed"/>
              <a:buChar char="●"/>
            </a:pPr>
            <a:r>
              <a:rPr lang="pl-PL" sz="2100">
                <a:solidFill>
                  <a:schemeClr val="dk1"/>
                </a:solidFill>
                <a:latin typeface="Barlow Condensed"/>
                <a:ea typeface="Barlow Condensed"/>
                <a:cs typeface="Barlow Condensed"/>
                <a:sym typeface="Barlow Condensed"/>
              </a:rPr>
              <a:t>Streams &amp; rivers around lacking life</a:t>
            </a:r>
            <a:endParaRPr sz="2100">
              <a:solidFill>
                <a:schemeClr val="dk1"/>
              </a:solidFill>
              <a:latin typeface="Barlow Condensed"/>
              <a:ea typeface="Barlow Condensed"/>
              <a:cs typeface="Barlow Condensed"/>
              <a:sym typeface="Barlow Condensed"/>
            </a:endParaRPr>
          </a:p>
          <a:p>
            <a:pPr indent="-438150" lvl="0" marL="609600" rtl="0" algn="l">
              <a:lnSpc>
                <a:spcPct val="115000"/>
              </a:lnSpc>
              <a:spcBef>
                <a:spcPts val="0"/>
              </a:spcBef>
              <a:spcAft>
                <a:spcPts val="0"/>
              </a:spcAft>
              <a:buClr>
                <a:schemeClr val="dk1"/>
              </a:buClr>
              <a:buSzPts val="2100"/>
              <a:buFont typeface="Barlow Condensed"/>
              <a:buChar char="●"/>
            </a:pPr>
            <a:r>
              <a:rPr lang="pl-PL" sz="2100">
                <a:solidFill>
                  <a:schemeClr val="dk1"/>
                </a:solidFill>
                <a:latin typeface="Barlow Condensed"/>
                <a:ea typeface="Barlow Condensed"/>
                <a:cs typeface="Barlow Condensed"/>
                <a:sym typeface="Barlow Condensed"/>
              </a:rPr>
              <a:t>Plants grow poorly</a:t>
            </a:r>
            <a:endParaRPr sz="2100">
              <a:solidFill>
                <a:schemeClr val="dk1"/>
              </a:solidFill>
              <a:latin typeface="Barlow Condensed"/>
              <a:ea typeface="Barlow Condensed"/>
              <a:cs typeface="Barlow Condensed"/>
              <a:sym typeface="Barlow Condensed"/>
            </a:endParaRPr>
          </a:p>
          <a:p>
            <a:pPr indent="0" lvl="0" marL="0" rtl="0" algn="l">
              <a:spcBef>
                <a:spcPts val="0"/>
              </a:spcBef>
              <a:spcAft>
                <a:spcPts val="0"/>
              </a:spcAft>
              <a:buNone/>
            </a:pPr>
            <a:r>
              <a:t/>
            </a:r>
            <a:endParaRPr sz="3500">
              <a:solidFill>
                <a:schemeClr val="dk1"/>
              </a:solidFill>
              <a:latin typeface="Sue Ellen Francisco"/>
              <a:ea typeface="Sue Ellen Francisco"/>
              <a:cs typeface="Sue Ellen Francisco"/>
              <a:sym typeface="Sue Ellen Francisco"/>
            </a:endParaRPr>
          </a:p>
        </p:txBody>
      </p:sp>
      <p:sp>
        <p:nvSpPr>
          <p:cNvPr id="284" name="Google Shape;284;g2ea2bdea1ec_0_91"/>
          <p:cNvSpPr txBox="1"/>
          <p:nvPr/>
        </p:nvSpPr>
        <p:spPr>
          <a:xfrm>
            <a:off x="8484551" y="5066125"/>
            <a:ext cx="3288300" cy="615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l-PL" sz="2400">
                <a:solidFill>
                  <a:schemeClr val="dk1"/>
                </a:solidFill>
                <a:latin typeface="Barlow Condensed"/>
                <a:ea typeface="Barlow Condensed"/>
                <a:cs typeface="Barlow Condensed"/>
                <a:sym typeface="Barlow Condensed"/>
              </a:rPr>
              <a:t>“</a:t>
            </a:r>
            <a:r>
              <a:rPr lang="pl-PL" sz="2400">
                <a:solidFill>
                  <a:schemeClr val="dk1"/>
                </a:solidFill>
                <a:latin typeface="Barlow Condensed"/>
                <a:ea typeface="Barlow Condensed"/>
                <a:cs typeface="Barlow Condensed"/>
                <a:sym typeface="Barlow Condensed"/>
              </a:rPr>
              <a:t>Let’s go and save that soil !”</a:t>
            </a:r>
            <a:endParaRPr sz="2400">
              <a:latin typeface="Barlow Condensed"/>
              <a:ea typeface="Barlow Condensed"/>
              <a:cs typeface="Barlow Condensed"/>
              <a:sym typeface="Barlow Condensed"/>
            </a:endParaRPr>
          </a:p>
        </p:txBody>
      </p:sp>
      <p:sp>
        <p:nvSpPr>
          <p:cNvPr id="285" name="Google Shape;285;g2ea2bdea1ec_0_91"/>
          <p:cNvSpPr txBox="1"/>
          <p:nvPr/>
        </p:nvSpPr>
        <p:spPr>
          <a:xfrm>
            <a:off x="8484558" y="4583817"/>
            <a:ext cx="2024400" cy="6465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l-PL" sz="2600">
                <a:solidFill>
                  <a:schemeClr val="dk1"/>
                </a:solidFill>
                <a:latin typeface="Barlow Semi Condensed SemiBold"/>
                <a:ea typeface="Barlow Semi Condensed SemiBold"/>
                <a:cs typeface="Barlow Semi Condensed SemiBold"/>
                <a:sym typeface="Barlow Semi Condensed SemiBold"/>
              </a:rPr>
              <a:t>Soil hero:</a:t>
            </a:r>
            <a:endParaRPr sz="2600">
              <a:latin typeface="Barlow Semi Condensed SemiBold"/>
              <a:ea typeface="Barlow Semi Condensed SemiBold"/>
              <a:cs typeface="Barlow Semi Condensed SemiBold"/>
              <a:sym typeface="Barlow Semi Condensed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2d3a4c777a5_0_490"/>
          <p:cNvSpPr txBox="1"/>
          <p:nvPr/>
        </p:nvSpPr>
        <p:spPr>
          <a:xfrm>
            <a:off x="468067" y="1522475"/>
            <a:ext cx="11119200" cy="4125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b="1" i="0" lang="pl-PL" sz="2800" u="none" cap="none" strike="noStrike">
                <a:solidFill>
                  <a:schemeClr val="dk1"/>
                </a:solidFill>
                <a:latin typeface="Barlow Semi Condensed"/>
                <a:ea typeface="Barlow Semi Condensed"/>
                <a:cs typeface="Barlow Semi Condensed"/>
                <a:sym typeface="Barlow Semi Condensed"/>
              </a:rPr>
              <a:t>Add more organic material </a:t>
            </a:r>
            <a:endParaRPr b="1" i="0" sz="2800" u="none" cap="none" strike="noStrike">
              <a:solidFill>
                <a:schemeClr val="dk1"/>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rgbClr val="000000"/>
              </a:buClr>
              <a:buSzPts val="3100"/>
              <a:buFont typeface="Arial"/>
              <a:buNone/>
            </a:pPr>
            <a:r>
              <a:rPr b="0" i="0" lang="pl-PL" sz="2800" u="none" cap="none" strike="noStrike">
                <a:solidFill>
                  <a:schemeClr val="dk1"/>
                </a:solidFill>
                <a:latin typeface="Barlow Condensed"/>
                <a:ea typeface="Barlow Condensed"/>
                <a:cs typeface="Barlow Condensed"/>
                <a:sym typeface="Barlow Condensed"/>
              </a:rPr>
              <a:t>Anything that was alive and doesn’t have any poison in it</a:t>
            </a:r>
            <a:endParaRPr b="0" i="0" sz="28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chemeClr val="dk1"/>
              </a:buClr>
              <a:buSzPts val="1100"/>
              <a:buFont typeface="Arial"/>
              <a:buNone/>
            </a:pPr>
            <a:r>
              <a:rPr b="0" i="0" lang="pl-PL" sz="2800" u="none" cap="none" strike="noStrike">
                <a:solidFill>
                  <a:schemeClr val="dk1"/>
                </a:solidFill>
                <a:latin typeface="Barlow Condensed"/>
                <a:ea typeface="Barlow Condensed"/>
                <a:cs typeface="Barlow Condensed"/>
                <a:sym typeface="Barlow Condensed"/>
              </a:rPr>
              <a:t>For example:</a:t>
            </a:r>
            <a:endParaRPr b="0" i="0" sz="28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100"/>
              <a:buFont typeface="Arial"/>
              <a:buNone/>
            </a:pPr>
            <a:r>
              <a:rPr b="0" i="0" lang="pl-PL" sz="2800" u="none" cap="none" strike="noStrike">
                <a:solidFill>
                  <a:schemeClr val="dk1"/>
                </a:solidFill>
                <a:latin typeface="Barlow Condensed"/>
                <a:ea typeface="Barlow Condensed"/>
                <a:cs typeface="Barlow Condensed"/>
                <a:sym typeface="Barlow Condensed"/>
              </a:rPr>
              <a:t>▸ manure  ▸ compost ▸ plant parts ▸ wool ▸ straw ▸ grass clippings </a:t>
            </a:r>
            <a:endParaRPr b="0" i="0" sz="28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chemeClr val="dk1"/>
              </a:buClr>
              <a:buSzPts val="1100"/>
              <a:buFont typeface="Arial"/>
              <a:buNone/>
            </a:pPr>
            <a:r>
              <a:rPr b="0" i="0" lang="pl-PL" sz="2800" u="none" cap="none" strike="noStrike">
                <a:solidFill>
                  <a:schemeClr val="dk1"/>
                </a:solidFill>
                <a:latin typeface="Barlow Condensed"/>
                <a:ea typeface="Barlow Condensed"/>
                <a:cs typeface="Barlow Condensed"/>
                <a:sym typeface="Barlow Condensed"/>
              </a:rPr>
              <a:t>▸ branches ▸ leaves ▸ wood shavings ▸ wood chips ▸ sawdust </a:t>
            </a:r>
            <a:endParaRPr b="0" i="0" sz="28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100"/>
              <a:buFont typeface="Arial"/>
              <a:buNone/>
            </a:pPr>
            <a:r>
              <a:t/>
            </a:r>
            <a:endParaRPr b="0" i="0" sz="28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100"/>
              <a:buFont typeface="Arial"/>
              <a:buNone/>
            </a:pPr>
            <a:r>
              <a:rPr b="1" i="0" lang="pl-PL" sz="2800" u="none" cap="none" strike="noStrike">
                <a:solidFill>
                  <a:schemeClr val="dk1"/>
                </a:solidFill>
                <a:latin typeface="Barlow Semi Condensed"/>
                <a:ea typeface="Barlow Semi Condensed"/>
                <a:cs typeface="Barlow Semi Condensed"/>
                <a:sym typeface="Barlow Semi Condensed"/>
              </a:rPr>
              <a:t>When?</a:t>
            </a:r>
            <a:endParaRPr b="1" i="0" sz="2800" u="none" cap="none" strike="noStrike">
              <a:solidFill>
                <a:schemeClr val="dk1"/>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rgbClr val="000000"/>
              </a:buClr>
              <a:buSzPts val="3100"/>
              <a:buFont typeface="Arial"/>
              <a:buNone/>
            </a:pPr>
            <a:r>
              <a:rPr b="0" i="0" lang="pl-PL" sz="2800" u="none" cap="none" strike="noStrike">
                <a:solidFill>
                  <a:schemeClr val="dk1"/>
                </a:solidFill>
                <a:latin typeface="Barlow Condensed"/>
                <a:ea typeface="Barlow Condensed"/>
                <a:cs typeface="Barlow Condensed"/>
                <a:sym typeface="Barlow Condensed"/>
              </a:rPr>
              <a:t>If plants grow slowly / the soil is dry or compacted /when there’s little soil life / when quitting artificial fertilizer.</a:t>
            </a:r>
            <a:endParaRPr b="0" i="0" sz="2800" u="none" cap="none" strike="noStrike">
              <a:solidFill>
                <a:schemeClr val="dk1"/>
              </a:solidFill>
              <a:latin typeface="Barlow Condensed"/>
              <a:ea typeface="Barlow Condensed"/>
              <a:cs typeface="Barlow Condensed"/>
              <a:sym typeface="Barlow Condensed"/>
            </a:endParaRPr>
          </a:p>
        </p:txBody>
      </p:sp>
      <p:pic>
        <p:nvPicPr>
          <p:cNvPr id="291" name="Google Shape;291;g2d3a4c777a5_0_490"/>
          <p:cNvPicPr preferRelativeResize="0"/>
          <p:nvPr/>
        </p:nvPicPr>
        <p:blipFill rotWithShape="1">
          <a:blip r:embed="rId3">
            <a:alphaModFix/>
          </a:blip>
          <a:srcRect b="0" l="0" r="0" t="0"/>
          <a:stretch/>
        </p:blipFill>
        <p:spPr>
          <a:xfrm>
            <a:off x="4911566" y="-5475"/>
            <a:ext cx="2368865" cy="1674869"/>
          </a:xfrm>
          <a:prstGeom prst="rect">
            <a:avLst/>
          </a:prstGeom>
          <a:noFill/>
          <a:ln>
            <a:noFill/>
          </a:ln>
        </p:spPr>
      </p:pic>
      <p:sp>
        <p:nvSpPr>
          <p:cNvPr id="292" name="Google Shape;292;g2d3a4c777a5_0_490"/>
          <p:cNvSpPr txBox="1"/>
          <p:nvPr/>
        </p:nvSpPr>
        <p:spPr>
          <a:xfrm>
            <a:off x="6104608" y="645267"/>
            <a:ext cx="2024400" cy="6465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l-PL" sz="2600">
                <a:solidFill>
                  <a:schemeClr val="dk1"/>
                </a:solidFill>
                <a:latin typeface="Barlow Semi Condensed SemiBold"/>
                <a:ea typeface="Barlow Semi Condensed SemiBold"/>
                <a:cs typeface="Barlow Semi Condensed SemiBold"/>
                <a:sym typeface="Barlow Semi Condensed SemiBold"/>
              </a:rPr>
              <a:t>Soil hero</a:t>
            </a:r>
            <a:endParaRPr sz="2600">
              <a:latin typeface="Barlow Semi Condensed SemiBold"/>
              <a:ea typeface="Barlow Semi Condensed SemiBold"/>
              <a:cs typeface="Barlow Semi Condensed SemiBold"/>
              <a:sym typeface="Barlow Semi Condensed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2d3a4c777a5_0_497"/>
          <p:cNvSpPr txBox="1"/>
          <p:nvPr>
            <p:ph type="title"/>
          </p:nvPr>
        </p:nvSpPr>
        <p:spPr>
          <a:xfrm>
            <a:off x="554133" y="791156"/>
            <a:ext cx="15147600" cy="10179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3700"/>
              <a:buNone/>
            </a:pPr>
            <a:r>
              <a:t/>
            </a:r>
            <a:endParaRPr/>
          </a:p>
        </p:txBody>
      </p:sp>
      <p:sp>
        <p:nvSpPr>
          <p:cNvPr id="298" name="Google Shape;298;g2d3a4c777a5_0_497"/>
          <p:cNvSpPr txBox="1"/>
          <p:nvPr>
            <p:ph idx="1" type="body"/>
          </p:nvPr>
        </p:nvSpPr>
        <p:spPr>
          <a:xfrm>
            <a:off x="554133" y="2048844"/>
            <a:ext cx="15147600" cy="60735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299" name="Google Shape;299;g2d3a4c777a5_0_497"/>
          <p:cNvPicPr preferRelativeResize="0"/>
          <p:nvPr/>
        </p:nvPicPr>
        <p:blipFill rotWithShape="1">
          <a:blip r:embed="rId3">
            <a:alphaModFix/>
          </a:blip>
          <a:srcRect b="0" l="0" r="0" t="0"/>
          <a:stretch/>
        </p:blipFill>
        <p:spPr>
          <a:xfrm>
            <a:off x="-3048000" y="-4507800"/>
            <a:ext cx="15240003" cy="11430002"/>
          </a:xfrm>
          <a:prstGeom prst="rect">
            <a:avLst/>
          </a:prstGeom>
          <a:noFill/>
          <a:ln>
            <a:noFill/>
          </a:ln>
        </p:spPr>
      </p:pic>
      <p:pic>
        <p:nvPicPr>
          <p:cNvPr id="300" name="Google Shape;300;g2d3a4c777a5_0_497"/>
          <p:cNvPicPr preferRelativeResize="0"/>
          <p:nvPr/>
        </p:nvPicPr>
        <p:blipFill rotWithShape="1">
          <a:blip r:embed="rId4">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2d3a4c777a5_0_504"/>
          <p:cNvSpPr txBox="1"/>
          <p:nvPr/>
        </p:nvSpPr>
        <p:spPr>
          <a:xfrm>
            <a:off x="433200" y="1847450"/>
            <a:ext cx="11325600" cy="36942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b="1" i="0" lang="pl-PL" sz="2800" u="none" cap="none" strike="noStrike">
                <a:solidFill>
                  <a:schemeClr val="dk1"/>
                </a:solidFill>
                <a:latin typeface="Barlow Semi Condensed"/>
                <a:ea typeface="Barlow Semi Condensed"/>
                <a:cs typeface="Barlow Semi Condensed"/>
                <a:sym typeface="Barlow Semi Condensed"/>
              </a:rPr>
              <a:t>MULCH = add organic material on top</a:t>
            </a:r>
            <a:endParaRPr b="1" i="0" sz="2800" u="none" cap="none" strike="noStrike">
              <a:solidFill>
                <a:schemeClr val="dk1"/>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rgbClr val="000000"/>
              </a:buClr>
              <a:buSzPts val="3100"/>
              <a:buFont typeface="Arial"/>
              <a:buNone/>
            </a:pPr>
            <a:r>
              <a:rPr b="0" i="0" lang="pl-PL" sz="2800" u="none" cap="none" strike="noStrike">
                <a:solidFill>
                  <a:schemeClr val="dk1"/>
                </a:solidFill>
                <a:latin typeface="Barlow Condensed"/>
                <a:ea typeface="Barlow Condensed"/>
                <a:cs typeface="Barlow Condensed"/>
                <a:sym typeface="Barlow Condensed"/>
              </a:rPr>
              <a:t>Anything that was alive and doesn’t have any poison in it.  </a:t>
            </a:r>
            <a:endParaRPr b="0" i="0" sz="28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100"/>
              <a:buFont typeface="Arial"/>
              <a:buNone/>
            </a:pPr>
            <a:r>
              <a:rPr b="0" i="0" lang="pl-PL" sz="2800" u="none" cap="none" strike="noStrike">
                <a:solidFill>
                  <a:schemeClr val="dk1"/>
                </a:solidFill>
                <a:latin typeface="Barlow Condensed"/>
                <a:ea typeface="Barlow Condensed"/>
                <a:cs typeface="Barlow Condensed"/>
                <a:sym typeface="Barlow Condensed"/>
              </a:rPr>
              <a:t>For example:</a:t>
            </a:r>
            <a:endParaRPr b="0" i="0" sz="28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100"/>
              <a:buFont typeface="Arial"/>
              <a:buNone/>
            </a:pPr>
            <a:r>
              <a:rPr b="0" i="0" lang="pl-PL" sz="2800" u="none" cap="none" strike="noStrike">
                <a:solidFill>
                  <a:schemeClr val="dk1"/>
                </a:solidFill>
                <a:latin typeface="Barlow Condensed"/>
                <a:ea typeface="Barlow Condensed"/>
                <a:cs typeface="Barlow Condensed"/>
                <a:sym typeface="Barlow Condensed"/>
              </a:rPr>
              <a:t>▸ Hay  ▸ wool ▸ straw ▸ grass clippings ▸leaves ▸ wood shavings▸ sawdust </a:t>
            </a:r>
            <a:endParaRPr b="0" i="0" sz="28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100"/>
              <a:buFont typeface="Arial"/>
              <a:buNone/>
            </a:pPr>
            <a:r>
              <a:t/>
            </a:r>
            <a:endParaRPr b="0" i="0" sz="28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100"/>
              <a:buFont typeface="Arial"/>
              <a:buNone/>
            </a:pPr>
            <a:r>
              <a:rPr b="1" i="0" lang="pl-PL" sz="2800" u="none" cap="none" strike="noStrike">
                <a:solidFill>
                  <a:schemeClr val="dk1"/>
                </a:solidFill>
                <a:latin typeface="Barlow Semi Condensed"/>
                <a:ea typeface="Barlow Semi Condensed"/>
                <a:cs typeface="Barlow Semi Condensed"/>
                <a:sym typeface="Barlow Semi Condensed"/>
              </a:rPr>
              <a:t>When?</a:t>
            </a:r>
            <a:endParaRPr b="1" i="0" sz="2800" u="none" cap="none" strike="noStrike">
              <a:solidFill>
                <a:schemeClr val="dk1"/>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rgbClr val="000000"/>
              </a:buClr>
              <a:buSzPts val="3100"/>
              <a:buFont typeface="Arial"/>
              <a:buNone/>
            </a:pPr>
            <a:r>
              <a:rPr b="0" i="0" lang="pl-PL" sz="2800" u="none" cap="none" strike="noStrike">
                <a:solidFill>
                  <a:schemeClr val="dk1"/>
                </a:solidFill>
                <a:latin typeface="Barlow Condensed"/>
                <a:ea typeface="Barlow Condensed"/>
                <a:cs typeface="Barlow Condensed"/>
                <a:sym typeface="Barlow Condensed"/>
              </a:rPr>
              <a:t>Always! Soil in nature always has a layer of organic material on top - crucial for water regulation, shading out sunlight for the soil life to thrive etc.</a:t>
            </a:r>
            <a:endParaRPr b="0" i="0" sz="2800" u="none" cap="none" strike="noStrike">
              <a:solidFill>
                <a:schemeClr val="dk1"/>
              </a:solidFill>
              <a:latin typeface="Barlow Condensed"/>
              <a:ea typeface="Barlow Condensed"/>
              <a:cs typeface="Barlow Condensed"/>
              <a:sym typeface="Barlow Condensed"/>
            </a:endParaRPr>
          </a:p>
        </p:txBody>
      </p:sp>
      <p:pic>
        <p:nvPicPr>
          <p:cNvPr id="306" name="Google Shape;306;g2d3a4c777a5_0_504"/>
          <p:cNvPicPr preferRelativeResize="0"/>
          <p:nvPr/>
        </p:nvPicPr>
        <p:blipFill rotWithShape="1">
          <a:blip r:embed="rId3">
            <a:alphaModFix/>
          </a:blip>
          <a:srcRect b="0" l="0" r="0" t="0"/>
          <a:stretch/>
        </p:blipFill>
        <p:spPr>
          <a:xfrm>
            <a:off x="4911566" y="-5475"/>
            <a:ext cx="2368865" cy="1674869"/>
          </a:xfrm>
          <a:prstGeom prst="rect">
            <a:avLst/>
          </a:prstGeom>
          <a:noFill/>
          <a:ln>
            <a:noFill/>
          </a:ln>
        </p:spPr>
      </p:pic>
      <p:sp>
        <p:nvSpPr>
          <p:cNvPr id="307" name="Google Shape;307;g2d3a4c777a5_0_504"/>
          <p:cNvSpPr txBox="1"/>
          <p:nvPr/>
        </p:nvSpPr>
        <p:spPr>
          <a:xfrm>
            <a:off x="6104608" y="645267"/>
            <a:ext cx="2024400" cy="6465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l-PL" sz="2600">
                <a:solidFill>
                  <a:schemeClr val="dk1"/>
                </a:solidFill>
                <a:latin typeface="Barlow Semi Condensed SemiBold"/>
                <a:ea typeface="Barlow Semi Condensed SemiBold"/>
                <a:cs typeface="Barlow Semi Condensed SemiBold"/>
                <a:sym typeface="Barlow Semi Condensed SemiBold"/>
              </a:rPr>
              <a:t>Soil hero</a:t>
            </a:r>
            <a:endParaRPr sz="2600">
              <a:latin typeface="Barlow Semi Condensed SemiBold"/>
              <a:ea typeface="Barlow Semi Condensed SemiBold"/>
              <a:cs typeface="Barlow Semi Condensed SemiBold"/>
              <a:sym typeface="Barlow Semi Condensed SemiBo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2d3a4c777a5_0_511"/>
          <p:cNvSpPr txBox="1"/>
          <p:nvPr>
            <p:ph type="title"/>
          </p:nvPr>
        </p:nvSpPr>
        <p:spPr>
          <a:xfrm>
            <a:off x="554133" y="791156"/>
            <a:ext cx="15147600" cy="10179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3700"/>
              <a:buNone/>
            </a:pPr>
            <a:r>
              <a:t/>
            </a:r>
            <a:endParaRPr/>
          </a:p>
        </p:txBody>
      </p:sp>
      <p:sp>
        <p:nvSpPr>
          <p:cNvPr id="313" name="Google Shape;313;g2d3a4c777a5_0_511"/>
          <p:cNvSpPr txBox="1"/>
          <p:nvPr>
            <p:ph idx="1" type="body"/>
          </p:nvPr>
        </p:nvSpPr>
        <p:spPr>
          <a:xfrm>
            <a:off x="554133" y="2048844"/>
            <a:ext cx="15147600" cy="60735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314" name="Google Shape;314;g2d3a4c777a5_0_511"/>
          <p:cNvPicPr preferRelativeResize="0"/>
          <p:nvPr/>
        </p:nvPicPr>
        <p:blipFill rotWithShape="1">
          <a:blip r:embed="rId3">
            <a:alphaModFix/>
          </a:blip>
          <a:srcRect b="0" l="0" r="0" t="0"/>
          <a:stretch/>
        </p:blipFill>
        <p:spPr>
          <a:xfrm>
            <a:off x="0" y="-2667000"/>
            <a:ext cx="12192005" cy="12192005"/>
          </a:xfrm>
          <a:prstGeom prst="rect">
            <a:avLst/>
          </a:prstGeom>
          <a:noFill/>
          <a:ln>
            <a:noFill/>
          </a:ln>
        </p:spPr>
      </p:pic>
      <p:pic>
        <p:nvPicPr>
          <p:cNvPr id="315" name="Google Shape;315;g2d3a4c777a5_0_511"/>
          <p:cNvPicPr preferRelativeResize="0"/>
          <p:nvPr/>
        </p:nvPicPr>
        <p:blipFill rotWithShape="1">
          <a:blip r:embed="rId4">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2d3a4c777a5_0_517"/>
          <p:cNvSpPr txBox="1"/>
          <p:nvPr>
            <p:ph type="title"/>
          </p:nvPr>
        </p:nvSpPr>
        <p:spPr>
          <a:xfrm>
            <a:off x="554133" y="791156"/>
            <a:ext cx="15147600" cy="10179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3700"/>
              <a:buNone/>
            </a:pPr>
            <a:r>
              <a:t/>
            </a:r>
            <a:endParaRPr/>
          </a:p>
        </p:txBody>
      </p:sp>
      <p:sp>
        <p:nvSpPr>
          <p:cNvPr id="321" name="Google Shape;321;g2d3a4c777a5_0_517"/>
          <p:cNvSpPr txBox="1"/>
          <p:nvPr>
            <p:ph idx="1" type="body"/>
          </p:nvPr>
        </p:nvSpPr>
        <p:spPr>
          <a:xfrm>
            <a:off x="554133" y="2048844"/>
            <a:ext cx="15147600" cy="60735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322" name="Google Shape;322;g2d3a4c777a5_0_517"/>
          <p:cNvPicPr preferRelativeResize="0"/>
          <p:nvPr/>
        </p:nvPicPr>
        <p:blipFill rotWithShape="1">
          <a:blip r:embed="rId3">
            <a:alphaModFix/>
          </a:blip>
          <a:srcRect b="0" l="0" r="0" t="0"/>
          <a:stretch/>
        </p:blipFill>
        <p:spPr>
          <a:xfrm>
            <a:off x="0" y="-666933"/>
            <a:ext cx="12192005" cy="9144004"/>
          </a:xfrm>
          <a:prstGeom prst="rect">
            <a:avLst/>
          </a:prstGeom>
          <a:noFill/>
          <a:ln>
            <a:noFill/>
          </a:ln>
        </p:spPr>
      </p:pic>
      <p:pic>
        <p:nvPicPr>
          <p:cNvPr id="323" name="Google Shape;323;g2d3a4c777a5_0_517"/>
          <p:cNvPicPr preferRelativeResize="0"/>
          <p:nvPr/>
        </p:nvPicPr>
        <p:blipFill rotWithShape="1">
          <a:blip r:embed="rId4">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g2d3a4c777a5_0_524"/>
          <p:cNvSpPr txBox="1"/>
          <p:nvPr/>
        </p:nvSpPr>
        <p:spPr>
          <a:xfrm>
            <a:off x="497767" y="1757750"/>
            <a:ext cx="11119200" cy="19701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b="1" i="0" lang="pl-PL" sz="2800" u="none" cap="none" strike="noStrike">
                <a:solidFill>
                  <a:schemeClr val="dk1"/>
                </a:solidFill>
                <a:latin typeface="Barlow Semi Condensed"/>
                <a:ea typeface="Barlow Semi Condensed"/>
                <a:cs typeface="Barlow Semi Condensed"/>
                <a:sym typeface="Barlow Semi Condensed"/>
              </a:rPr>
              <a:t>Landshaping </a:t>
            </a:r>
            <a:endParaRPr b="1" i="0" sz="2800" u="none" cap="none" strike="noStrike">
              <a:solidFill>
                <a:schemeClr val="dk1"/>
              </a:solidFill>
              <a:latin typeface="Barlow Semi Condensed"/>
              <a:ea typeface="Barlow Semi Condensed"/>
              <a:cs typeface="Barlow Semi Condensed"/>
              <a:sym typeface="Barlow Semi Condensed"/>
            </a:endParaRPr>
          </a:p>
          <a:p>
            <a:pPr indent="-406400" lvl="0" marL="457200" marR="0" rtl="0" algn="l">
              <a:lnSpc>
                <a:spcPct val="100000"/>
              </a:lnSpc>
              <a:spcBef>
                <a:spcPts val="0"/>
              </a:spcBef>
              <a:spcAft>
                <a:spcPts val="0"/>
              </a:spcAft>
              <a:buClr>
                <a:schemeClr val="dk1"/>
              </a:buClr>
              <a:buSzPts val="2800"/>
              <a:buFont typeface="Barlow Condensed"/>
              <a:buChar char="●"/>
            </a:pPr>
            <a:r>
              <a:rPr b="0" i="0" lang="pl-PL" sz="2800" u="none" cap="none" strike="noStrike">
                <a:solidFill>
                  <a:schemeClr val="dk1"/>
                </a:solidFill>
                <a:latin typeface="Barlow Condensed"/>
                <a:ea typeface="Barlow Condensed"/>
                <a:cs typeface="Barlow Condensed"/>
                <a:sym typeface="Barlow Condensed"/>
              </a:rPr>
              <a:t>Adjusting landforms so that they’ll function better.  Land chiropractics.  </a:t>
            </a:r>
            <a:endParaRPr b="0" i="0" sz="2800" u="none" cap="none" strike="noStrike">
              <a:solidFill>
                <a:schemeClr val="dk1"/>
              </a:solidFill>
              <a:latin typeface="Barlow Condensed"/>
              <a:ea typeface="Barlow Condensed"/>
              <a:cs typeface="Barlow Condensed"/>
              <a:sym typeface="Barlow Condensed"/>
            </a:endParaRPr>
          </a:p>
          <a:p>
            <a:pPr indent="-406400" lvl="0" marL="457200" marR="0" rtl="0" algn="l">
              <a:lnSpc>
                <a:spcPct val="100000"/>
              </a:lnSpc>
              <a:spcBef>
                <a:spcPts val="0"/>
              </a:spcBef>
              <a:spcAft>
                <a:spcPts val="0"/>
              </a:spcAft>
              <a:buClr>
                <a:schemeClr val="dk1"/>
              </a:buClr>
              <a:buSzPts val="2800"/>
              <a:buFont typeface="Barlow Condensed"/>
              <a:buChar char="●"/>
            </a:pPr>
            <a:r>
              <a:rPr b="0" i="0" lang="pl-PL" sz="2800" u="none" cap="none" strike="noStrike">
                <a:solidFill>
                  <a:schemeClr val="dk1"/>
                </a:solidFill>
                <a:latin typeface="Barlow Condensed"/>
                <a:ea typeface="Barlow Condensed"/>
                <a:cs typeface="Barlow Condensed"/>
                <a:sym typeface="Barlow Condensed"/>
              </a:rPr>
              <a:t>Water retention techniques also tend to prevent erosion by slowing down the water and build up fertility in the soil.</a:t>
            </a:r>
            <a:endParaRPr b="0" i="0" sz="2800" u="none" cap="none" strike="noStrike">
              <a:solidFill>
                <a:schemeClr val="dk1"/>
              </a:solidFill>
              <a:latin typeface="Barlow Condensed"/>
              <a:ea typeface="Barlow Condensed"/>
              <a:cs typeface="Barlow Condensed"/>
              <a:sym typeface="Barlow Condensed"/>
            </a:endParaRPr>
          </a:p>
        </p:txBody>
      </p:sp>
      <p:sp>
        <p:nvSpPr>
          <p:cNvPr id="329" name="Google Shape;329;g2d3a4c777a5_0_524"/>
          <p:cNvSpPr txBox="1"/>
          <p:nvPr/>
        </p:nvSpPr>
        <p:spPr>
          <a:xfrm>
            <a:off x="468075" y="3903250"/>
            <a:ext cx="111786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1" i="0" lang="pl-PL" sz="2800" u="none" cap="none" strike="noStrike">
                <a:solidFill>
                  <a:schemeClr val="dk1"/>
                </a:solidFill>
                <a:latin typeface="Barlow Semi Condensed"/>
                <a:ea typeface="Barlow Semi Condensed"/>
                <a:cs typeface="Barlow Semi Condensed"/>
                <a:sym typeface="Barlow Semi Condensed"/>
              </a:rPr>
              <a:t>When?</a:t>
            </a:r>
            <a:endParaRPr b="1" i="0" sz="2800" u="none" cap="none" strike="noStrike">
              <a:solidFill>
                <a:schemeClr val="dk1"/>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chemeClr val="dk1"/>
              </a:buClr>
              <a:buSzPts val="1100"/>
              <a:buFont typeface="Arial"/>
              <a:buNone/>
            </a:pPr>
            <a:r>
              <a:rPr b="0" i="0" lang="pl-PL" sz="2800" u="none" cap="none" strike="noStrike">
                <a:solidFill>
                  <a:schemeClr val="dk1"/>
                </a:solidFill>
                <a:latin typeface="Barlow Condensed"/>
                <a:ea typeface="Barlow Condensed"/>
                <a:cs typeface="Barlow Condensed"/>
                <a:sym typeface="Barlow Condensed"/>
              </a:rPr>
              <a:t>Flat land ▸ Hugelkultur</a:t>
            </a:r>
            <a:endParaRPr b="0" i="0" sz="28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chemeClr val="dk1"/>
              </a:buClr>
              <a:buSzPts val="1100"/>
              <a:buFont typeface="Arial"/>
              <a:buNone/>
            </a:pPr>
            <a:r>
              <a:rPr b="0" i="0" lang="pl-PL" sz="2800" u="none" cap="none" strike="noStrike">
                <a:solidFill>
                  <a:schemeClr val="dk1"/>
                </a:solidFill>
                <a:latin typeface="Barlow Condensed"/>
                <a:ea typeface="Barlow Condensed"/>
                <a:cs typeface="Barlow Condensed"/>
                <a:sym typeface="Barlow Condensed"/>
              </a:rPr>
              <a:t>Slope ▸ Terraces, swales or terraces with swales</a:t>
            </a:r>
            <a:endParaRPr b="0" i="0" sz="28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2900"/>
              <a:buFont typeface="Arial"/>
              <a:buNone/>
            </a:pPr>
            <a:r>
              <a:rPr b="0" i="0" lang="pl-PL" sz="2800" u="none" cap="none" strike="noStrike">
                <a:solidFill>
                  <a:schemeClr val="dk1"/>
                </a:solidFill>
                <a:latin typeface="Barlow Condensed"/>
                <a:ea typeface="Barlow Condensed"/>
                <a:cs typeface="Barlow Condensed"/>
                <a:sym typeface="Barlow Condensed"/>
              </a:rPr>
              <a:t>Farm scale ▸ Yeoman’s Keyline Water Harvesting, series of smaller dams</a:t>
            </a:r>
            <a:endParaRPr b="0" i="0" sz="2800" u="none" cap="none" strike="noStrike">
              <a:solidFill>
                <a:schemeClr val="dk1"/>
              </a:solidFill>
              <a:latin typeface="Barlow Condensed"/>
              <a:ea typeface="Barlow Condensed"/>
              <a:cs typeface="Barlow Condensed"/>
              <a:sym typeface="Barlow Condensed"/>
            </a:endParaRPr>
          </a:p>
        </p:txBody>
      </p:sp>
      <p:pic>
        <p:nvPicPr>
          <p:cNvPr id="330" name="Google Shape;330;g2d3a4c777a5_0_524"/>
          <p:cNvPicPr preferRelativeResize="0"/>
          <p:nvPr/>
        </p:nvPicPr>
        <p:blipFill rotWithShape="1">
          <a:blip r:embed="rId3">
            <a:alphaModFix/>
          </a:blip>
          <a:srcRect b="0" l="0" r="0" t="0"/>
          <a:stretch/>
        </p:blipFill>
        <p:spPr>
          <a:xfrm>
            <a:off x="4911566" y="-5475"/>
            <a:ext cx="2368865" cy="1674869"/>
          </a:xfrm>
          <a:prstGeom prst="rect">
            <a:avLst/>
          </a:prstGeom>
          <a:noFill/>
          <a:ln>
            <a:noFill/>
          </a:ln>
        </p:spPr>
      </p:pic>
      <p:sp>
        <p:nvSpPr>
          <p:cNvPr id="331" name="Google Shape;331;g2d3a4c777a5_0_524"/>
          <p:cNvSpPr txBox="1"/>
          <p:nvPr/>
        </p:nvSpPr>
        <p:spPr>
          <a:xfrm>
            <a:off x="6104608" y="645267"/>
            <a:ext cx="2024400" cy="6465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l-PL" sz="2600">
                <a:solidFill>
                  <a:schemeClr val="dk1"/>
                </a:solidFill>
                <a:latin typeface="Barlow Semi Condensed SemiBold"/>
                <a:ea typeface="Barlow Semi Condensed SemiBold"/>
                <a:cs typeface="Barlow Semi Condensed SemiBold"/>
                <a:sym typeface="Barlow Semi Condensed SemiBold"/>
              </a:rPr>
              <a:t>Soil hero</a:t>
            </a:r>
            <a:endParaRPr sz="2600">
              <a:latin typeface="Barlow Semi Condensed SemiBold"/>
              <a:ea typeface="Barlow Semi Condensed SemiBold"/>
              <a:cs typeface="Barlow Semi Condensed SemiBold"/>
              <a:sym typeface="Barlow Semi Condensed SemiBo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2d3a4c777a5_0_53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93434"/>
              <a:buNone/>
            </a:pPr>
            <a:r>
              <a:t/>
            </a:r>
            <a:endParaRPr/>
          </a:p>
        </p:txBody>
      </p:sp>
      <p:sp>
        <p:nvSpPr>
          <p:cNvPr id="337" name="Google Shape;337;g2d3a4c777a5_0_53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338" name="Google Shape;338;g2d3a4c777a5_0_532"/>
          <p:cNvPicPr preferRelativeResize="0"/>
          <p:nvPr/>
        </p:nvPicPr>
        <p:blipFill rotWithShape="1">
          <a:blip r:embed="rId3">
            <a:alphaModFix/>
          </a:blip>
          <a:srcRect b="0" l="0" r="0" t="0"/>
          <a:stretch/>
        </p:blipFill>
        <p:spPr>
          <a:xfrm>
            <a:off x="0" y="-863607"/>
            <a:ext cx="12192000" cy="7721608"/>
          </a:xfrm>
          <a:prstGeom prst="rect">
            <a:avLst/>
          </a:prstGeom>
          <a:noFill/>
          <a:ln>
            <a:noFill/>
          </a:ln>
        </p:spPr>
      </p:pic>
      <p:sp>
        <p:nvSpPr>
          <p:cNvPr id="339" name="Google Shape;339;g2d3a4c777a5_0_532"/>
          <p:cNvSpPr txBox="1"/>
          <p:nvPr/>
        </p:nvSpPr>
        <p:spPr>
          <a:xfrm>
            <a:off x="152400" y="6396625"/>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https://krameterhof.at/en/</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id="340" name="Google Shape;340;g2d3a4c777a5_0_532"/>
          <p:cNvPicPr preferRelativeResize="0"/>
          <p:nvPr/>
        </p:nvPicPr>
        <p:blipFill rotWithShape="1">
          <a:blip r:embed="rId5">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2d3a4c777a5_0_53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93434"/>
              <a:buNone/>
            </a:pPr>
            <a:r>
              <a:t/>
            </a:r>
            <a:endParaRPr/>
          </a:p>
        </p:txBody>
      </p:sp>
      <p:sp>
        <p:nvSpPr>
          <p:cNvPr id="346" name="Google Shape;346;g2d3a4c777a5_0_53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347" name="Google Shape;347;g2d3a4c777a5_0_539"/>
          <p:cNvPicPr preferRelativeResize="0"/>
          <p:nvPr/>
        </p:nvPicPr>
        <p:blipFill rotWithShape="1">
          <a:blip r:embed="rId3">
            <a:alphaModFix/>
          </a:blip>
          <a:srcRect b="0" l="0" r="0" t="0"/>
          <a:stretch/>
        </p:blipFill>
        <p:spPr>
          <a:xfrm>
            <a:off x="0" y="-2667000"/>
            <a:ext cx="12192005" cy="12192005"/>
          </a:xfrm>
          <a:prstGeom prst="rect">
            <a:avLst/>
          </a:prstGeom>
          <a:noFill/>
          <a:ln>
            <a:noFill/>
          </a:ln>
        </p:spPr>
      </p:pic>
      <p:sp>
        <p:nvSpPr>
          <p:cNvPr id="348" name="Google Shape;348;g2d3a4c777a5_0_539"/>
          <p:cNvSpPr txBox="1"/>
          <p:nvPr/>
        </p:nvSpPr>
        <p:spPr>
          <a:xfrm>
            <a:off x="1215700" y="1356875"/>
            <a:ext cx="30000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pl-PL" sz="2900" u="none" cap="none" strike="noStrike">
                <a:solidFill>
                  <a:schemeClr val="lt1"/>
                </a:solidFill>
                <a:latin typeface="Barlow Condensed"/>
                <a:ea typeface="Barlow Condensed"/>
                <a:cs typeface="Barlow Condensed"/>
                <a:sym typeface="Barlow Condensed"/>
              </a:rPr>
              <a:t>Swales</a:t>
            </a:r>
            <a:endParaRPr b="0" i="0" sz="1400" u="none" cap="none" strike="noStrike">
              <a:solidFill>
                <a:schemeClr val="lt1"/>
              </a:solidFill>
              <a:latin typeface="Arial"/>
              <a:ea typeface="Arial"/>
              <a:cs typeface="Arial"/>
              <a:sym typeface="Arial"/>
            </a:endParaRPr>
          </a:p>
        </p:txBody>
      </p:sp>
      <p:pic>
        <p:nvPicPr>
          <p:cNvPr id="349" name="Google Shape;349;g2d3a4c777a5_0_539"/>
          <p:cNvPicPr preferRelativeResize="0"/>
          <p:nvPr/>
        </p:nvPicPr>
        <p:blipFill rotWithShape="1">
          <a:blip r:embed="rId4">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g2d3a4c777a5_0_54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355" name="Google Shape;355;g2d3a4c777a5_0_546"/>
          <p:cNvPicPr preferRelativeResize="0"/>
          <p:nvPr/>
        </p:nvPicPr>
        <p:blipFill rotWithShape="1">
          <a:blip r:embed="rId3">
            <a:alphaModFix/>
          </a:blip>
          <a:srcRect b="0" l="0" r="0" t="0"/>
          <a:stretch/>
        </p:blipFill>
        <p:spPr>
          <a:xfrm>
            <a:off x="0" y="-1238250"/>
            <a:ext cx="12192000" cy="9144000"/>
          </a:xfrm>
          <a:prstGeom prst="rect">
            <a:avLst/>
          </a:prstGeom>
          <a:noFill/>
          <a:ln>
            <a:noFill/>
          </a:ln>
        </p:spPr>
      </p:pic>
      <p:sp>
        <p:nvSpPr>
          <p:cNvPr id="356" name="Google Shape;356;g2d3a4c777a5_0_546"/>
          <p:cNvSpPr txBox="1"/>
          <p:nvPr/>
        </p:nvSpPr>
        <p:spPr>
          <a:xfrm>
            <a:off x="415600" y="6248400"/>
            <a:ext cx="30000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pl-PL" sz="1200" u="none" cap="none" strike="noStrike">
                <a:solidFill>
                  <a:schemeClr val="lt1"/>
                </a:solidFill>
                <a:latin typeface="Arial"/>
                <a:ea typeface="Arial"/>
                <a:cs typeface="Arial"/>
                <a:sym typeface="Arial"/>
              </a:rPr>
              <a:t>Caleb Larson</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hugelkultur forum at permies</a:t>
            </a:r>
            <a:endParaRPr b="1" i="0" sz="1200" u="none" cap="none" strike="noStrike">
              <a:solidFill>
                <a:schemeClr val="lt1"/>
              </a:solidFill>
              <a:highlight>
                <a:srgbClr val="EBDCC5"/>
              </a:highlight>
              <a:latin typeface="Arial"/>
              <a:ea typeface="Arial"/>
              <a:cs typeface="Arial"/>
              <a:sym typeface="Arial"/>
            </a:endParaRPr>
          </a:p>
        </p:txBody>
      </p:sp>
      <p:sp>
        <p:nvSpPr>
          <p:cNvPr id="357" name="Google Shape;357;g2d3a4c777a5_0_546"/>
          <p:cNvSpPr txBox="1"/>
          <p:nvPr/>
        </p:nvSpPr>
        <p:spPr>
          <a:xfrm>
            <a:off x="415600" y="1536625"/>
            <a:ext cx="30000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pl-PL" sz="2900" u="none" cap="none" strike="noStrike">
                <a:solidFill>
                  <a:schemeClr val="lt1"/>
                </a:solidFill>
                <a:latin typeface="Barlow Condensed"/>
                <a:ea typeface="Barlow Condensed"/>
                <a:cs typeface="Barlow Condensed"/>
                <a:sym typeface="Barlow Condensed"/>
              </a:rPr>
              <a:t>Hugelkultur</a:t>
            </a:r>
            <a:endParaRPr b="0" i="0" sz="1400" u="none" cap="none" strike="noStrike">
              <a:solidFill>
                <a:schemeClr val="lt1"/>
              </a:solidFill>
              <a:latin typeface="Arial"/>
              <a:ea typeface="Arial"/>
              <a:cs typeface="Arial"/>
              <a:sym typeface="Arial"/>
            </a:endParaRPr>
          </a:p>
        </p:txBody>
      </p:sp>
      <p:pic>
        <p:nvPicPr>
          <p:cNvPr id="358" name="Google Shape;358;g2d3a4c777a5_0_546"/>
          <p:cNvPicPr preferRelativeResize="0"/>
          <p:nvPr/>
        </p:nvPicPr>
        <p:blipFill rotWithShape="1">
          <a:blip r:embed="rId5">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2eb87d1ab1a_0_18"/>
          <p:cNvSpPr txBox="1"/>
          <p:nvPr>
            <p:ph type="title"/>
          </p:nvPr>
        </p:nvSpPr>
        <p:spPr>
          <a:xfrm>
            <a:off x="838200" y="628990"/>
            <a:ext cx="10515600" cy="10083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lang="pl-PL"/>
            </a:br>
            <a:r>
              <a:rPr b="1" lang="pl-PL"/>
              <a:t>Substantive content:</a:t>
            </a:r>
            <a:br>
              <a:rPr b="1" lang="pl-PL"/>
            </a:br>
            <a:endParaRPr/>
          </a:p>
        </p:txBody>
      </p:sp>
      <p:sp>
        <p:nvSpPr>
          <p:cNvPr id="140" name="Google Shape;140;g2eb87d1ab1a_0_18"/>
          <p:cNvSpPr txBox="1"/>
          <p:nvPr>
            <p:ph idx="1" type="body"/>
          </p:nvPr>
        </p:nvSpPr>
        <p:spPr>
          <a:xfrm>
            <a:off x="838200" y="1553476"/>
            <a:ext cx="10812000" cy="4460100"/>
          </a:xfrm>
          <a:prstGeom prst="rect">
            <a:avLst/>
          </a:prstGeom>
          <a:noFill/>
          <a:ln>
            <a:noFill/>
          </a:ln>
        </p:spPr>
        <p:txBody>
          <a:bodyPr anchorCtr="0" anchor="t" bIns="45700" lIns="91425" spcFirstLastPara="1" rIns="91425" wrap="square" tIns="45700">
            <a:noAutofit/>
          </a:bodyPr>
          <a:lstStyle/>
          <a:p>
            <a:pPr indent="-461962" lvl="0" marL="514350" rtl="0" algn="l">
              <a:lnSpc>
                <a:spcPct val="105000"/>
              </a:lnSpc>
              <a:spcBef>
                <a:spcPts val="0"/>
              </a:spcBef>
              <a:spcAft>
                <a:spcPts val="0"/>
              </a:spcAft>
              <a:buClr>
                <a:schemeClr val="dk1"/>
              </a:buClr>
              <a:buSzPts val="1975"/>
              <a:buFont typeface="Calibri"/>
              <a:buAutoNum type="arabicPeriod"/>
            </a:pPr>
            <a:r>
              <a:rPr lang="pl-PL" sz="1975"/>
              <a:t>Glossary</a:t>
            </a:r>
            <a:endParaRPr sz="1975"/>
          </a:p>
          <a:p>
            <a:pPr indent="457200" lvl="0" marL="457200" rtl="0" algn="l">
              <a:lnSpc>
                <a:spcPct val="105000"/>
              </a:lnSpc>
              <a:spcBef>
                <a:spcPts val="0"/>
              </a:spcBef>
              <a:spcAft>
                <a:spcPts val="0"/>
              </a:spcAft>
              <a:buSzPts val="688"/>
              <a:buNone/>
            </a:pPr>
            <a:r>
              <a:rPr lang="pl-PL" sz="1975"/>
              <a:t>Understanding healthy soil; a highly integrated system</a:t>
            </a:r>
            <a:endParaRPr sz="1975"/>
          </a:p>
          <a:p>
            <a:pPr indent="-461962" lvl="0" marL="514350" rtl="0" algn="l">
              <a:lnSpc>
                <a:spcPct val="105000"/>
              </a:lnSpc>
              <a:spcBef>
                <a:spcPts val="1000"/>
              </a:spcBef>
              <a:spcAft>
                <a:spcPts val="0"/>
              </a:spcAft>
              <a:buClr>
                <a:schemeClr val="dk1"/>
              </a:buClr>
              <a:buSzPts val="1975"/>
              <a:buFont typeface="Calibri"/>
              <a:buAutoNum type="arabicPeriod"/>
            </a:pPr>
            <a:r>
              <a:rPr lang="pl-PL" sz="1975"/>
              <a:t>Teaching materials</a:t>
            </a:r>
            <a:endParaRPr sz="1975"/>
          </a:p>
          <a:p>
            <a:pPr indent="457200" lvl="0" marL="457200" rtl="0" algn="l">
              <a:lnSpc>
                <a:spcPct val="105000"/>
              </a:lnSpc>
              <a:spcBef>
                <a:spcPts val="1000"/>
              </a:spcBef>
              <a:spcAft>
                <a:spcPts val="0"/>
              </a:spcAft>
              <a:buSzPts val="688"/>
              <a:buNone/>
            </a:pPr>
            <a:r>
              <a:rPr lang="pl-PL" sz="1975"/>
              <a:t>Methods to rehabilitate degraded soil</a:t>
            </a:r>
            <a:endParaRPr sz="1975"/>
          </a:p>
          <a:p>
            <a:pPr indent="-461962" lvl="0" marL="514350" rtl="0" algn="l">
              <a:lnSpc>
                <a:spcPct val="105000"/>
              </a:lnSpc>
              <a:spcBef>
                <a:spcPts val="1000"/>
              </a:spcBef>
              <a:spcAft>
                <a:spcPts val="0"/>
              </a:spcAft>
              <a:buSzPts val="1975"/>
              <a:buAutoNum type="arabicPeriod"/>
            </a:pPr>
            <a:r>
              <a:rPr lang="pl-PL" sz="1975"/>
              <a:t>Case studie</a:t>
            </a:r>
            <a:endParaRPr sz="1975"/>
          </a:p>
          <a:p>
            <a:pPr indent="0" lvl="0" marL="0" rtl="0" algn="l">
              <a:lnSpc>
                <a:spcPct val="105000"/>
              </a:lnSpc>
              <a:spcBef>
                <a:spcPts val="1000"/>
              </a:spcBef>
              <a:spcAft>
                <a:spcPts val="0"/>
              </a:spcAft>
              <a:buSzPts val="688"/>
              <a:buNone/>
            </a:pPr>
            <a:r>
              <a:rPr lang="pl-PL" sz="1975"/>
              <a:t>		Sepp Holzer: Lifelong innovative soil building in steep terrain</a:t>
            </a:r>
            <a:endParaRPr sz="1975"/>
          </a:p>
          <a:p>
            <a:pPr indent="-461962" lvl="0" marL="514350" rtl="0" algn="l">
              <a:lnSpc>
                <a:spcPct val="105000"/>
              </a:lnSpc>
              <a:spcBef>
                <a:spcPts val="1000"/>
              </a:spcBef>
              <a:spcAft>
                <a:spcPts val="0"/>
              </a:spcAft>
              <a:buSzPts val="1975"/>
              <a:buAutoNum type="arabicPeriod"/>
            </a:pPr>
            <a:r>
              <a:rPr lang="pl-PL" sz="1975"/>
              <a:t>Additional materials</a:t>
            </a:r>
            <a:endParaRPr sz="1975"/>
          </a:p>
          <a:p>
            <a:pPr indent="-461962" lvl="0" marL="514350" rtl="0" algn="l">
              <a:lnSpc>
                <a:spcPct val="105000"/>
              </a:lnSpc>
              <a:spcBef>
                <a:spcPts val="1000"/>
              </a:spcBef>
              <a:spcAft>
                <a:spcPts val="0"/>
              </a:spcAft>
              <a:buSzPts val="1975"/>
              <a:buAutoNum type="arabicPeriod"/>
            </a:pPr>
            <a:r>
              <a:rPr lang="pl-PL" sz="1975"/>
              <a:t>Imagining &amp; Designing</a:t>
            </a:r>
            <a:endParaRPr sz="1975"/>
          </a:p>
          <a:p>
            <a:pPr indent="-461962" lvl="0" marL="514350" rtl="0" algn="l">
              <a:lnSpc>
                <a:spcPct val="105000"/>
              </a:lnSpc>
              <a:spcBef>
                <a:spcPts val="1000"/>
              </a:spcBef>
              <a:spcAft>
                <a:spcPts val="0"/>
              </a:spcAft>
              <a:buSzPts val="1975"/>
              <a:buAutoNum type="arabicPeriod"/>
            </a:pPr>
            <a:r>
              <a:rPr lang="pl-PL" sz="1975"/>
              <a:t>Litterature list</a:t>
            </a:r>
            <a:endParaRPr sz="1975"/>
          </a:p>
          <a:p>
            <a:pPr indent="-336550" lvl="0" marL="514350" rtl="0" algn="l">
              <a:lnSpc>
                <a:spcPct val="80000"/>
              </a:lnSpc>
              <a:spcBef>
                <a:spcPts val="1000"/>
              </a:spcBef>
              <a:spcAft>
                <a:spcPts val="0"/>
              </a:spcAft>
              <a:buClr>
                <a:schemeClr val="dk1"/>
              </a:buClr>
              <a:buSzPts val="1750"/>
              <a:buFont typeface="Calibri"/>
              <a:buNone/>
            </a:pPr>
            <a:r>
              <a:t/>
            </a:r>
            <a:endParaRPr sz="175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g2d3a4c777a5_0_553"/>
          <p:cNvPicPr preferRelativeResize="0"/>
          <p:nvPr/>
        </p:nvPicPr>
        <p:blipFill rotWithShape="1">
          <a:blip r:embed="rId3">
            <a:alphaModFix/>
          </a:blip>
          <a:srcRect b="0" l="0" r="0" t="0"/>
          <a:stretch/>
        </p:blipFill>
        <p:spPr>
          <a:xfrm>
            <a:off x="-162825" y="1040800"/>
            <a:ext cx="6542525" cy="4647325"/>
          </a:xfrm>
          <a:prstGeom prst="rect">
            <a:avLst/>
          </a:prstGeom>
          <a:noFill/>
          <a:ln>
            <a:noFill/>
          </a:ln>
        </p:spPr>
      </p:pic>
      <p:pic>
        <p:nvPicPr>
          <p:cNvPr id="364" name="Google Shape;364;g2d3a4c777a5_0_553"/>
          <p:cNvPicPr preferRelativeResize="0"/>
          <p:nvPr/>
        </p:nvPicPr>
        <p:blipFill rotWithShape="1">
          <a:blip r:embed="rId4">
            <a:alphaModFix/>
          </a:blip>
          <a:srcRect b="0" l="0" r="0" t="0"/>
          <a:stretch/>
        </p:blipFill>
        <p:spPr>
          <a:xfrm>
            <a:off x="6379709" y="1040800"/>
            <a:ext cx="5975116" cy="4647325"/>
          </a:xfrm>
          <a:prstGeom prst="rect">
            <a:avLst/>
          </a:prstGeom>
          <a:noFill/>
          <a:ln>
            <a:noFill/>
          </a:ln>
        </p:spPr>
      </p:pic>
      <p:sp>
        <p:nvSpPr>
          <p:cNvPr id="365" name="Google Shape;365;g2d3a4c777a5_0_553"/>
          <p:cNvSpPr txBox="1"/>
          <p:nvPr/>
        </p:nvSpPr>
        <p:spPr>
          <a:xfrm>
            <a:off x="3316750" y="5688125"/>
            <a:ext cx="3000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pl-PL" sz="1500" u="sng" cap="none" strike="noStrike">
                <a:solidFill>
                  <a:schemeClr val="lt1"/>
                </a:solidFill>
                <a:latin typeface="Arial"/>
                <a:ea typeface="Arial"/>
                <a:cs typeface="Arial"/>
                <a:sym typeface="Arial"/>
                <a:hlinkClick r:id="rId5">
                  <a:extLst>
                    <a:ext uri="{A12FA001-AC4F-418D-AE19-62706E023703}">
                      <ahyp:hlinkClr val="tx"/>
                    </a:ext>
                  </a:extLst>
                </a:hlinkClick>
              </a:rPr>
              <a:t>https://seppholzer.at/en/</a:t>
            </a:r>
            <a:endParaRPr b="0" i="0" sz="1800" u="none" cap="none" strike="noStrike">
              <a:solidFill>
                <a:schemeClr val="lt1"/>
              </a:solidFill>
              <a:latin typeface="Arial"/>
              <a:ea typeface="Arial"/>
              <a:cs typeface="Arial"/>
              <a:sym typeface="Arial"/>
            </a:endParaRPr>
          </a:p>
        </p:txBody>
      </p:sp>
      <p:sp>
        <p:nvSpPr>
          <p:cNvPr id="366" name="Google Shape;366;g2d3a4c777a5_0_553"/>
          <p:cNvSpPr txBox="1"/>
          <p:nvPr/>
        </p:nvSpPr>
        <p:spPr>
          <a:xfrm>
            <a:off x="415600" y="1536625"/>
            <a:ext cx="30000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pl-PL" sz="2900" u="none" cap="none" strike="noStrike">
                <a:solidFill>
                  <a:schemeClr val="lt1"/>
                </a:solidFill>
                <a:latin typeface="Barlow Condensed"/>
                <a:ea typeface="Barlow Condensed"/>
                <a:cs typeface="Barlow Condensed"/>
                <a:sym typeface="Barlow Condensed"/>
              </a:rPr>
              <a:t>Hugelkultur</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2d3a4c777a5_0_561"/>
          <p:cNvSpPr txBox="1"/>
          <p:nvPr/>
        </p:nvSpPr>
        <p:spPr>
          <a:xfrm>
            <a:off x="497767" y="1300725"/>
            <a:ext cx="11119200" cy="24012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b="1" i="0" lang="pl-PL" sz="2800" u="none" cap="none" strike="noStrike">
                <a:solidFill>
                  <a:schemeClr val="dk1"/>
                </a:solidFill>
                <a:latin typeface="Barlow Semi Condensed"/>
                <a:ea typeface="Barlow Semi Condensed"/>
                <a:cs typeface="Barlow Semi Condensed"/>
                <a:sym typeface="Barlow Semi Condensed"/>
              </a:rPr>
              <a:t>Soil binding</a:t>
            </a:r>
            <a:endParaRPr b="1" i="0" sz="2800" u="none" cap="none" strike="noStrike">
              <a:solidFill>
                <a:schemeClr val="dk1"/>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chemeClr val="dk1"/>
              </a:buClr>
              <a:buSzPts val="1100"/>
              <a:buFont typeface="Arial"/>
              <a:buNone/>
            </a:pPr>
            <a:r>
              <a:rPr b="0" i="0" lang="pl-PL" sz="2800" u="none" cap="none" strike="noStrike">
                <a:solidFill>
                  <a:schemeClr val="dk1"/>
                </a:solidFill>
                <a:latin typeface="Barlow Condensed"/>
                <a:ea typeface="Barlow Condensed"/>
                <a:cs typeface="Barlow Condensed"/>
                <a:sym typeface="Barlow Condensed"/>
              </a:rPr>
              <a:t>Soil is a scarce resource and much of it is eroding away.</a:t>
            </a:r>
            <a:endParaRPr b="0" i="0" sz="2800" u="none" cap="none" strike="noStrike">
              <a:solidFill>
                <a:schemeClr val="dk1"/>
              </a:solidFill>
              <a:latin typeface="Barlow Condensed"/>
              <a:ea typeface="Barlow Condensed"/>
              <a:cs typeface="Barlow Condensed"/>
              <a:sym typeface="Barlow Condensed"/>
            </a:endParaRPr>
          </a:p>
          <a:p>
            <a:pPr indent="-406400" lvl="0" marL="457200" marR="0" rtl="0" algn="l">
              <a:lnSpc>
                <a:spcPct val="100000"/>
              </a:lnSpc>
              <a:spcBef>
                <a:spcPts val="0"/>
              </a:spcBef>
              <a:spcAft>
                <a:spcPts val="0"/>
              </a:spcAft>
              <a:buClr>
                <a:schemeClr val="dk1"/>
              </a:buClr>
              <a:buSzPts val="2800"/>
              <a:buFont typeface="Barlow Condensed"/>
              <a:buChar char="●"/>
            </a:pPr>
            <a:r>
              <a:rPr b="0" i="0" lang="pl-PL" sz="2800" u="none" cap="none" strike="noStrike">
                <a:solidFill>
                  <a:schemeClr val="dk1"/>
                </a:solidFill>
                <a:latin typeface="Barlow Condensed"/>
                <a:ea typeface="Barlow Condensed"/>
                <a:cs typeface="Barlow Condensed"/>
                <a:sym typeface="Barlow Condensed"/>
              </a:rPr>
              <a:t>Keeping soil covered at all times</a:t>
            </a:r>
            <a:endParaRPr b="0" i="0" sz="2800" u="none" cap="none" strike="noStrike">
              <a:solidFill>
                <a:schemeClr val="dk1"/>
              </a:solidFill>
              <a:latin typeface="Barlow Condensed"/>
              <a:ea typeface="Barlow Condensed"/>
              <a:cs typeface="Barlow Condensed"/>
              <a:sym typeface="Barlow Condensed"/>
            </a:endParaRPr>
          </a:p>
          <a:p>
            <a:pPr indent="-406400" lvl="0" marL="457200" marR="0" rtl="0" algn="l">
              <a:lnSpc>
                <a:spcPct val="100000"/>
              </a:lnSpc>
              <a:spcBef>
                <a:spcPts val="0"/>
              </a:spcBef>
              <a:spcAft>
                <a:spcPts val="0"/>
              </a:spcAft>
              <a:buClr>
                <a:schemeClr val="dk1"/>
              </a:buClr>
              <a:buSzPts val="2800"/>
              <a:buFont typeface="Barlow Condensed"/>
              <a:buChar char="●"/>
            </a:pPr>
            <a:r>
              <a:rPr b="0" i="0" lang="pl-PL" sz="2800" u="none" cap="none" strike="noStrike">
                <a:solidFill>
                  <a:schemeClr val="dk1"/>
                </a:solidFill>
                <a:latin typeface="Barlow Condensed"/>
                <a:ea typeface="Barlow Condensed"/>
                <a:cs typeface="Barlow Condensed"/>
                <a:sym typeface="Barlow Condensed"/>
              </a:rPr>
              <a:t>Landshaping to slow down the water (terraces, swales, keyline water harvesting)</a:t>
            </a:r>
            <a:endParaRPr b="0" i="0" sz="2800" u="none" cap="none" strike="noStrike">
              <a:solidFill>
                <a:schemeClr val="dk1"/>
              </a:solidFill>
              <a:latin typeface="Barlow Condensed"/>
              <a:ea typeface="Barlow Condensed"/>
              <a:cs typeface="Barlow Condensed"/>
              <a:sym typeface="Barlow Condensed"/>
            </a:endParaRPr>
          </a:p>
          <a:p>
            <a:pPr indent="-406400" lvl="0" marL="457200" marR="0" rtl="0" algn="l">
              <a:lnSpc>
                <a:spcPct val="100000"/>
              </a:lnSpc>
              <a:spcBef>
                <a:spcPts val="0"/>
              </a:spcBef>
              <a:spcAft>
                <a:spcPts val="0"/>
              </a:spcAft>
              <a:buClr>
                <a:schemeClr val="dk1"/>
              </a:buClr>
              <a:buSzPts val="2800"/>
              <a:buFont typeface="Barlow Condensed"/>
              <a:buChar char="●"/>
            </a:pPr>
            <a:r>
              <a:rPr b="0" i="0" lang="pl-PL" sz="2800" u="none" cap="none" strike="noStrike">
                <a:solidFill>
                  <a:schemeClr val="dk1"/>
                </a:solidFill>
                <a:latin typeface="Barlow Condensed"/>
                <a:ea typeface="Barlow Condensed"/>
                <a:cs typeface="Barlow Condensed"/>
                <a:sym typeface="Barlow Condensed"/>
              </a:rPr>
              <a:t>Planting plants that hold on to the soil with their roots</a:t>
            </a:r>
            <a:endParaRPr b="1" i="0" sz="2800" u="none" cap="none" strike="noStrike">
              <a:solidFill>
                <a:schemeClr val="dk1"/>
              </a:solidFill>
              <a:latin typeface="Barlow Semi Condensed"/>
              <a:ea typeface="Barlow Semi Condensed"/>
              <a:cs typeface="Barlow Semi Condensed"/>
              <a:sym typeface="Barlow Semi Condensed"/>
            </a:endParaRPr>
          </a:p>
        </p:txBody>
      </p:sp>
      <p:sp>
        <p:nvSpPr>
          <p:cNvPr id="372" name="Google Shape;372;g2d3a4c777a5_0_561"/>
          <p:cNvSpPr txBox="1"/>
          <p:nvPr/>
        </p:nvSpPr>
        <p:spPr>
          <a:xfrm>
            <a:off x="468075" y="3831275"/>
            <a:ext cx="111786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1" i="0" lang="pl-PL" sz="2800" u="none" cap="none" strike="noStrike">
                <a:solidFill>
                  <a:schemeClr val="dk1"/>
                </a:solidFill>
                <a:latin typeface="Barlow Semi Condensed"/>
                <a:ea typeface="Barlow Semi Condensed"/>
                <a:cs typeface="Barlow Semi Condensed"/>
                <a:sym typeface="Barlow Semi Condensed"/>
              </a:rPr>
              <a:t>When?</a:t>
            </a:r>
            <a:endParaRPr b="1" i="0" sz="2800" u="none" cap="none" strike="noStrike">
              <a:solidFill>
                <a:schemeClr val="dk1"/>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chemeClr val="dk1"/>
              </a:buClr>
              <a:buSzPts val="1100"/>
              <a:buFont typeface="Arial"/>
              <a:buNone/>
            </a:pPr>
            <a:r>
              <a:rPr b="0" i="0" lang="pl-PL" sz="2800" u="none" cap="none" strike="noStrike">
                <a:solidFill>
                  <a:schemeClr val="dk1"/>
                </a:solidFill>
                <a:latin typeface="Barlow Condensed"/>
                <a:ea typeface="Barlow Condensed"/>
                <a:cs typeface="Barlow Condensed"/>
                <a:sym typeface="Barlow Condensed"/>
              </a:rPr>
              <a:t>Everywhere  ▸ keep soil covered with mulch or living mulch</a:t>
            </a:r>
            <a:endParaRPr b="0" i="0" sz="28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chemeClr val="dk1"/>
              </a:buClr>
              <a:buSzPts val="1100"/>
              <a:buFont typeface="Arial"/>
              <a:buNone/>
            </a:pPr>
            <a:r>
              <a:rPr b="0" i="0" lang="pl-PL" sz="2800" u="none" cap="none" strike="noStrike">
                <a:solidFill>
                  <a:schemeClr val="dk1"/>
                </a:solidFill>
                <a:latin typeface="Barlow Condensed"/>
                <a:ea typeface="Barlow Condensed"/>
                <a:cs typeface="Barlow Condensed"/>
                <a:sym typeface="Barlow Condensed"/>
              </a:rPr>
              <a:t>In slopes ▸ landshaping, cover soil, all slopes have to have permanent plants</a:t>
            </a:r>
            <a:endParaRPr b="0" i="0" sz="28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chemeClr val="dk1"/>
              </a:buClr>
              <a:buSzPts val="1100"/>
              <a:buFont typeface="Arial"/>
              <a:buNone/>
            </a:pPr>
            <a:r>
              <a:rPr b="0" i="0" lang="pl-PL" sz="2800" u="none" cap="none" strike="noStrike">
                <a:solidFill>
                  <a:schemeClr val="dk1"/>
                </a:solidFill>
                <a:latin typeface="Barlow Condensed"/>
                <a:ea typeface="Barlow Condensed"/>
                <a:cs typeface="Barlow Condensed"/>
                <a:sym typeface="Barlow Condensed"/>
              </a:rPr>
              <a:t>By waterways ▸ plant perennials, bushes and trees  (+ technical adjustments)</a:t>
            </a:r>
            <a:endParaRPr b="0" i="0" sz="2800" u="none" cap="none" strike="noStrike">
              <a:solidFill>
                <a:schemeClr val="dk1"/>
              </a:solidFill>
              <a:latin typeface="Barlow Condensed"/>
              <a:ea typeface="Barlow Condensed"/>
              <a:cs typeface="Barlow Condensed"/>
              <a:sym typeface="Barlow Condensed"/>
            </a:endParaRPr>
          </a:p>
        </p:txBody>
      </p:sp>
      <p:pic>
        <p:nvPicPr>
          <p:cNvPr id="373" name="Google Shape;373;g2d3a4c777a5_0_561"/>
          <p:cNvPicPr preferRelativeResize="0"/>
          <p:nvPr/>
        </p:nvPicPr>
        <p:blipFill rotWithShape="1">
          <a:blip r:embed="rId3">
            <a:alphaModFix/>
          </a:blip>
          <a:srcRect b="0" l="0" r="0" t="0"/>
          <a:stretch/>
        </p:blipFill>
        <p:spPr>
          <a:xfrm>
            <a:off x="4911566" y="-5475"/>
            <a:ext cx="2368865" cy="1674869"/>
          </a:xfrm>
          <a:prstGeom prst="rect">
            <a:avLst/>
          </a:prstGeom>
          <a:noFill/>
          <a:ln>
            <a:noFill/>
          </a:ln>
        </p:spPr>
      </p:pic>
      <p:sp>
        <p:nvSpPr>
          <p:cNvPr id="374" name="Google Shape;374;g2d3a4c777a5_0_561"/>
          <p:cNvSpPr txBox="1"/>
          <p:nvPr/>
        </p:nvSpPr>
        <p:spPr>
          <a:xfrm>
            <a:off x="6104608" y="645267"/>
            <a:ext cx="2024400" cy="6465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l-PL" sz="2600">
                <a:solidFill>
                  <a:schemeClr val="dk1"/>
                </a:solidFill>
                <a:latin typeface="Barlow Semi Condensed SemiBold"/>
                <a:ea typeface="Barlow Semi Condensed SemiBold"/>
                <a:cs typeface="Barlow Semi Condensed SemiBold"/>
                <a:sym typeface="Barlow Semi Condensed SemiBold"/>
              </a:rPr>
              <a:t>Soil hero</a:t>
            </a:r>
            <a:endParaRPr sz="2600">
              <a:latin typeface="Barlow Semi Condensed SemiBold"/>
              <a:ea typeface="Barlow Semi Condensed SemiBold"/>
              <a:cs typeface="Barlow Semi Condensed SemiBold"/>
              <a:sym typeface="Barlow Semi Condensed SemiBo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g2d3a4c777a5_0_56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93434"/>
              <a:buNone/>
            </a:pPr>
            <a:r>
              <a:t/>
            </a:r>
            <a:endParaRPr/>
          </a:p>
        </p:txBody>
      </p:sp>
      <p:sp>
        <p:nvSpPr>
          <p:cNvPr id="380" name="Google Shape;380;g2d3a4c777a5_0_56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381" name="Google Shape;381;g2d3a4c777a5_0_569"/>
          <p:cNvPicPr preferRelativeResize="0"/>
          <p:nvPr/>
        </p:nvPicPr>
        <p:blipFill rotWithShape="1">
          <a:blip r:embed="rId3">
            <a:alphaModFix/>
          </a:blip>
          <a:srcRect b="14457" l="0" r="0" t="1438"/>
          <a:stretch/>
        </p:blipFill>
        <p:spPr>
          <a:xfrm>
            <a:off x="1524000" y="792425"/>
            <a:ext cx="9144003" cy="5175299"/>
          </a:xfrm>
          <a:prstGeom prst="rect">
            <a:avLst/>
          </a:prstGeom>
          <a:noFill/>
          <a:ln>
            <a:noFill/>
          </a:ln>
        </p:spPr>
      </p:pic>
      <p:sp>
        <p:nvSpPr>
          <p:cNvPr id="382" name="Google Shape;382;g2d3a4c777a5_0_569"/>
          <p:cNvSpPr txBox="1"/>
          <p:nvPr/>
        </p:nvSpPr>
        <p:spPr>
          <a:xfrm>
            <a:off x="7562850" y="5433375"/>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Nether Cambushinnie Bank Protection | Forth Rivers Trust</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g2d3a4c777a5_0_57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93434"/>
              <a:buNone/>
            </a:pPr>
            <a:r>
              <a:t/>
            </a:r>
            <a:endParaRPr/>
          </a:p>
        </p:txBody>
      </p:sp>
      <p:sp>
        <p:nvSpPr>
          <p:cNvPr id="388" name="Google Shape;388;g2d3a4c777a5_0_57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389" name="Google Shape;389;g2d3a4c777a5_0_576"/>
          <p:cNvPicPr preferRelativeResize="0"/>
          <p:nvPr/>
        </p:nvPicPr>
        <p:blipFill rotWithShape="1">
          <a:blip r:embed="rId3">
            <a:alphaModFix/>
          </a:blip>
          <a:srcRect b="12841" l="0" r="0" t="12408"/>
          <a:stretch/>
        </p:blipFill>
        <p:spPr>
          <a:xfrm>
            <a:off x="1524000" y="851125"/>
            <a:ext cx="9144003" cy="5126400"/>
          </a:xfrm>
          <a:prstGeom prst="rect">
            <a:avLst/>
          </a:prstGeom>
          <a:noFill/>
          <a:ln>
            <a:noFill/>
          </a:ln>
        </p:spPr>
      </p:pic>
      <p:sp>
        <p:nvSpPr>
          <p:cNvPr id="390" name="Google Shape;390;g2d3a4c777a5_0_576"/>
          <p:cNvSpPr txBox="1"/>
          <p:nvPr/>
        </p:nvSpPr>
        <p:spPr>
          <a:xfrm>
            <a:off x="7562850" y="5433375"/>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Nether Cambushinnie Bank Protection | Forth Rivers Trust</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2d3a4c777a5_0_58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93434"/>
              <a:buNone/>
            </a:pPr>
            <a:r>
              <a:t/>
            </a:r>
            <a:endParaRPr/>
          </a:p>
        </p:txBody>
      </p:sp>
      <p:sp>
        <p:nvSpPr>
          <p:cNvPr id="396" name="Google Shape;396;g2d3a4c777a5_0_58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397" name="Google Shape;397;g2d3a4c777a5_0_583"/>
          <p:cNvPicPr preferRelativeResize="0"/>
          <p:nvPr/>
        </p:nvPicPr>
        <p:blipFill rotWithShape="1">
          <a:blip r:embed="rId3">
            <a:alphaModFix/>
          </a:blip>
          <a:srcRect b="13144" l="0" r="0" t="12550"/>
          <a:stretch/>
        </p:blipFill>
        <p:spPr>
          <a:xfrm>
            <a:off x="1524000" y="860925"/>
            <a:ext cx="9144003" cy="5095649"/>
          </a:xfrm>
          <a:prstGeom prst="rect">
            <a:avLst/>
          </a:prstGeom>
          <a:noFill/>
          <a:ln>
            <a:noFill/>
          </a:ln>
        </p:spPr>
      </p:pic>
      <p:sp>
        <p:nvSpPr>
          <p:cNvPr id="398" name="Google Shape;398;g2d3a4c777a5_0_583"/>
          <p:cNvSpPr txBox="1"/>
          <p:nvPr/>
        </p:nvSpPr>
        <p:spPr>
          <a:xfrm>
            <a:off x="7562850" y="5433375"/>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Nether Cambushinnie Bank Protection | Forth Rivers Trust</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2d3a4c777a5_0_59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93434"/>
              <a:buNone/>
            </a:pPr>
            <a:r>
              <a:t/>
            </a:r>
            <a:endParaRPr/>
          </a:p>
        </p:txBody>
      </p:sp>
      <p:sp>
        <p:nvSpPr>
          <p:cNvPr id="404" name="Google Shape;404;g2d3a4c777a5_0_59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405" name="Google Shape;405;g2d3a4c777a5_0_590"/>
          <p:cNvPicPr preferRelativeResize="0"/>
          <p:nvPr/>
        </p:nvPicPr>
        <p:blipFill rotWithShape="1">
          <a:blip r:embed="rId3">
            <a:alphaModFix/>
          </a:blip>
          <a:srcRect b="13126" l="0" r="0" t="12124"/>
          <a:stretch/>
        </p:blipFill>
        <p:spPr>
          <a:xfrm>
            <a:off x="1524000" y="831575"/>
            <a:ext cx="9144003" cy="5126373"/>
          </a:xfrm>
          <a:prstGeom prst="rect">
            <a:avLst/>
          </a:prstGeom>
          <a:noFill/>
          <a:ln>
            <a:noFill/>
          </a:ln>
        </p:spPr>
      </p:pic>
      <p:sp>
        <p:nvSpPr>
          <p:cNvPr id="406" name="Google Shape;406;g2d3a4c777a5_0_590"/>
          <p:cNvSpPr txBox="1"/>
          <p:nvPr/>
        </p:nvSpPr>
        <p:spPr>
          <a:xfrm>
            <a:off x="7562850" y="5433375"/>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Nether Cambushinnie Bank Protection | Forth Rivers Trust</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2d3a4c777a5_0_597"/>
          <p:cNvSpPr txBox="1"/>
          <p:nvPr/>
        </p:nvSpPr>
        <p:spPr>
          <a:xfrm>
            <a:off x="468075" y="1545400"/>
            <a:ext cx="11119200" cy="32631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b="1" i="0" lang="pl-PL" sz="2800" u="none" cap="none" strike="noStrike">
                <a:solidFill>
                  <a:schemeClr val="dk1"/>
                </a:solidFill>
                <a:latin typeface="Barlow Semi Condensed"/>
                <a:ea typeface="Barlow Semi Condensed"/>
                <a:cs typeface="Barlow Semi Condensed"/>
                <a:sym typeface="Barlow Semi Condensed"/>
              </a:rPr>
              <a:t>Fermented! Reintroduce fungi &amp; micro organisms</a:t>
            </a:r>
            <a:endParaRPr b="1" i="0" sz="2800" u="none" cap="none" strike="noStrike">
              <a:solidFill>
                <a:schemeClr val="dk1"/>
              </a:solidFill>
              <a:latin typeface="Barlow Semi Condensed"/>
              <a:ea typeface="Barlow Semi Condensed"/>
              <a:cs typeface="Barlow Semi Condensed"/>
              <a:sym typeface="Barlow Semi Condensed"/>
            </a:endParaRPr>
          </a:p>
          <a:p>
            <a:pPr indent="-406400" lvl="0" marL="457200" marR="0" rtl="0" algn="l">
              <a:lnSpc>
                <a:spcPct val="100000"/>
              </a:lnSpc>
              <a:spcBef>
                <a:spcPts val="0"/>
              </a:spcBef>
              <a:spcAft>
                <a:spcPts val="0"/>
              </a:spcAft>
              <a:buClr>
                <a:schemeClr val="dk1"/>
              </a:buClr>
              <a:buSzPts val="2800"/>
              <a:buFont typeface="Barlow Condensed"/>
              <a:buChar char="●"/>
            </a:pPr>
            <a:r>
              <a:rPr b="0" i="0" lang="pl-PL" sz="2800" u="none" cap="none" strike="noStrike">
                <a:solidFill>
                  <a:schemeClr val="dk1"/>
                </a:solidFill>
                <a:latin typeface="Barlow Condensed"/>
                <a:ea typeface="Barlow Condensed"/>
                <a:cs typeface="Barlow Condensed"/>
                <a:sym typeface="Barlow Condensed"/>
              </a:rPr>
              <a:t>Brewing a liquid full of microorganisms to bring that soil back to life!</a:t>
            </a:r>
            <a:endParaRPr b="0" i="0" sz="2800" u="none" cap="none" strike="noStrike">
              <a:solidFill>
                <a:schemeClr val="dk1"/>
              </a:solidFill>
              <a:latin typeface="Barlow Condensed"/>
              <a:ea typeface="Barlow Condensed"/>
              <a:cs typeface="Barlow Condensed"/>
              <a:sym typeface="Barlow Condensed"/>
            </a:endParaRPr>
          </a:p>
          <a:p>
            <a:pPr indent="-406400" lvl="0" marL="457200" marR="0" rtl="0" algn="l">
              <a:lnSpc>
                <a:spcPct val="100000"/>
              </a:lnSpc>
              <a:spcBef>
                <a:spcPts val="0"/>
              </a:spcBef>
              <a:spcAft>
                <a:spcPts val="0"/>
              </a:spcAft>
              <a:buClr>
                <a:schemeClr val="dk1"/>
              </a:buClr>
              <a:buSzPts val="2800"/>
              <a:buFont typeface="Barlow Condensed"/>
              <a:buChar char="●"/>
            </a:pPr>
            <a:r>
              <a:rPr b="0" i="0" lang="pl-PL" sz="2800" u="none" cap="none" strike="noStrike">
                <a:solidFill>
                  <a:schemeClr val="dk1"/>
                </a:solidFill>
                <a:latin typeface="Barlow Condensed"/>
                <a:ea typeface="Barlow Condensed"/>
                <a:cs typeface="Barlow Condensed"/>
                <a:sym typeface="Barlow Condensed"/>
              </a:rPr>
              <a:t>Plant matter, compost and/ or animal manure fermented in water</a:t>
            </a:r>
            <a:endParaRPr b="0" i="0" sz="2800" u="none" cap="none" strike="noStrike">
              <a:solidFill>
                <a:schemeClr val="dk1"/>
              </a:solidFill>
              <a:latin typeface="Barlow Condensed"/>
              <a:ea typeface="Barlow Condensed"/>
              <a:cs typeface="Barlow Condensed"/>
              <a:sym typeface="Barlow Condensed"/>
            </a:endParaRPr>
          </a:p>
          <a:p>
            <a:pPr indent="-406400" lvl="0" marL="457200" marR="0" rtl="0" algn="l">
              <a:lnSpc>
                <a:spcPct val="100000"/>
              </a:lnSpc>
              <a:spcBef>
                <a:spcPts val="0"/>
              </a:spcBef>
              <a:spcAft>
                <a:spcPts val="0"/>
              </a:spcAft>
              <a:buClr>
                <a:schemeClr val="dk1"/>
              </a:buClr>
              <a:buSzPts val="2800"/>
              <a:buFont typeface="Barlow Condensed"/>
              <a:buChar char="●"/>
            </a:pPr>
            <a:r>
              <a:rPr b="0" i="0" lang="pl-PL" sz="2800" u="none" cap="none" strike="noStrike">
                <a:solidFill>
                  <a:schemeClr val="dk1"/>
                </a:solidFill>
                <a:latin typeface="Barlow Condensed"/>
                <a:ea typeface="Barlow Condensed"/>
                <a:cs typeface="Barlow Condensed"/>
                <a:sym typeface="Barlow Condensed"/>
              </a:rPr>
              <a:t>Worm castings are considered especially rich in the good microorganisms.</a:t>
            </a:r>
            <a:endParaRPr b="0" i="0" sz="2800" u="none" cap="none" strike="noStrike">
              <a:solidFill>
                <a:schemeClr val="dk1"/>
              </a:solidFill>
              <a:latin typeface="Barlow Condensed"/>
              <a:ea typeface="Barlow Condensed"/>
              <a:cs typeface="Barlow Condensed"/>
              <a:sym typeface="Barlow Condensed"/>
            </a:endParaRPr>
          </a:p>
          <a:p>
            <a:pPr indent="-406400" lvl="0" marL="457200" marR="0" rtl="0" algn="l">
              <a:lnSpc>
                <a:spcPct val="100000"/>
              </a:lnSpc>
              <a:spcBef>
                <a:spcPts val="0"/>
              </a:spcBef>
              <a:spcAft>
                <a:spcPts val="0"/>
              </a:spcAft>
              <a:buClr>
                <a:schemeClr val="dk1"/>
              </a:buClr>
              <a:buSzPts val="2800"/>
              <a:buFont typeface="Barlow Condensed"/>
              <a:buChar char="●"/>
            </a:pPr>
            <a:r>
              <a:rPr b="0" i="0" lang="pl-PL" sz="2800" u="none" cap="none" strike="noStrike">
                <a:solidFill>
                  <a:schemeClr val="dk1"/>
                </a:solidFill>
                <a:latin typeface="Barlow Condensed"/>
                <a:ea typeface="Barlow Condensed"/>
                <a:cs typeface="Barlow Condensed"/>
                <a:sym typeface="Barlow Condensed"/>
              </a:rPr>
              <a:t>Irrigate the area with the brew</a:t>
            </a:r>
            <a:endParaRPr b="0" i="0" sz="2800" u="none" cap="none" strike="noStrike">
              <a:solidFill>
                <a:schemeClr val="dk1"/>
              </a:solidFill>
              <a:latin typeface="Barlow Condensed"/>
              <a:ea typeface="Barlow Condensed"/>
              <a:cs typeface="Barlow Condensed"/>
              <a:sym typeface="Barlow Condensed"/>
            </a:endParaRPr>
          </a:p>
          <a:p>
            <a:pPr indent="-406400" lvl="0" marL="457200" marR="0" rtl="0" algn="l">
              <a:lnSpc>
                <a:spcPct val="100000"/>
              </a:lnSpc>
              <a:spcBef>
                <a:spcPts val="0"/>
              </a:spcBef>
              <a:spcAft>
                <a:spcPts val="0"/>
              </a:spcAft>
              <a:buClr>
                <a:schemeClr val="dk1"/>
              </a:buClr>
              <a:buSzPts val="2800"/>
              <a:buFont typeface="Barlow Condensed"/>
              <a:buChar char="●"/>
            </a:pPr>
            <a:r>
              <a:rPr b="0" i="0" lang="pl-PL" sz="2800" u="none" cap="none" strike="noStrike">
                <a:solidFill>
                  <a:schemeClr val="dk1"/>
                </a:solidFill>
                <a:latin typeface="Barlow Condensed"/>
                <a:ea typeface="Barlow Condensed"/>
                <a:cs typeface="Barlow Condensed"/>
                <a:sym typeface="Barlow Condensed"/>
              </a:rPr>
              <a:t>This needs to be combined with adding organic matter to the soil, so that the microorganisms have a place to live. </a:t>
            </a:r>
            <a:endParaRPr b="0" i="0" sz="2800" u="none" cap="none" strike="noStrike">
              <a:solidFill>
                <a:schemeClr val="dk1"/>
              </a:solidFill>
              <a:latin typeface="Barlow Condensed"/>
              <a:ea typeface="Barlow Condensed"/>
              <a:cs typeface="Barlow Condensed"/>
              <a:sym typeface="Barlow Condensed"/>
            </a:endParaRPr>
          </a:p>
        </p:txBody>
      </p:sp>
      <p:sp>
        <p:nvSpPr>
          <p:cNvPr id="412" name="Google Shape;412;g2d3a4c777a5_0_597"/>
          <p:cNvSpPr txBox="1"/>
          <p:nvPr/>
        </p:nvSpPr>
        <p:spPr>
          <a:xfrm>
            <a:off x="438375" y="4817650"/>
            <a:ext cx="111786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1" i="0" lang="pl-PL" sz="2800" u="none" cap="none" strike="noStrike">
                <a:solidFill>
                  <a:schemeClr val="dk1"/>
                </a:solidFill>
                <a:latin typeface="Barlow Condensed"/>
                <a:ea typeface="Barlow Condensed"/>
                <a:cs typeface="Barlow Condensed"/>
                <a:sym typeface="Barlow Condensed"/>
              </a:rPr>
              <a:t>When?</a:t>
            </a:r>
            <a:endParaRPr b="1" i="0" sz="2800" u="none" cap="none" strike="noStrike">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2900"/>
              <a:buFont typeface="Arial"/>
              <a:buNone/>
            </a:pPr>
            <a:r>
              <a:rPr b="0" i="0" lang="pl-PL" sz="2800" u="none" cap="none" strike="noStrike">
                <a:solidFill>
                  <a:schemeClr val="dk1"/>
                </a:solidFill>
                <a:latin typeface="Barlow Condensed"/>
                <a:ea typeface="Barlow Condensed"/>
                <a:cs typeface="Barlow Condensed"/>
                <a:sym typeface="Barlow Condensed"/>
              </a:rPr>
              <a:t>If plants grow poorly / little or no soil life / artificial fertilizer has been used</a:t>
            </a:r>
            <a:endParaRPr b="0" i="0" sz="2800" u="none" cap="none" strike="noStrike">
              <a:solidFill>
                <a:schemeClr val="dk1"/>
              </a:solidFill>
              <a:latin typeface="Barlow Condensed"/>
              <a:ea typeface="Barlow Condensed"/>
              <a:cs typeface="Barlow Condensed"/>
              <a:sym typeface="Barlow Condensed"/>
            </a:endParaRPr>
          </a:p>
        </p:txBody>
      </p:sp>
      <p:pic>
        <p:nvPicPr>
          <p:cNvPr id="413" name="Google Shape;413;g2d3a4c777a5_0_597"/>
          <p:cNvPicPr preferRelativeResize="0"/>
          <p:nvPr/>
        </p:nvPicPr>
        <p:blipFill rotWithShape="1">
          <a:blip r:embed="rId3">
            <a:alphaModFix/>
          </a:blip>
          <a:srcRect b="0" l="0" r="0" t="0"/>
          <a:stretch/>
        </p:blipFill>
        <p:spPr>
          <a:xfrm>
            <a:off x="4911566" y="-5475"/>
            <a:ext cx="2368865" cy="1674869"/>
          </a:xfrm>
          <a:prstGeom prst="rect">
            <a:avLst/>
          </a:prstGeom>
          <a:noFill/>
          <a:ln>
            <a:noFill/>
          </a:ln>
        </p:spPr>
      </p:pic>
      <p:sp>
        <p:nvSpPr>
          <p:cNvPr id="414" name="Google Shape;414;g2d3a4c777a5_0_597"/>
          <p:cNvSpPr txBox="1"/>
          <p:nvPr/>
        </p:nvSpPr>
        <p:spPr>
          <a:xfrm>
            <a:off x="6104608" y="645267"/>
            <a:ext cx="2024400" cy="6465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l-PL" sz="2600">
                <a:solidFill>
                  <a:schemeClr val="dk1"/>
                </a:solidFill>
                <a:latin typeface="Barlow Semi Condensed SemiBold"/>
                <a:ea typeface="Barlow Semi Condensed SemiBold"/>
                <a:cs typeface="Barlow Semi Condensed SemiBold"/>
                <a:sym typeface="Barlow Semi Condensed SemiBold"/>
              </a:rPr>
              <a:t>Soil hero</a:t>
            </a:r>
            <a:endParaRPr sz="2600">
              <a:latin typeface="Barlow Semi Condensed SemiBold"/>
              <a:ea typeface="Barlow Semi Condensed SemiBold"/>
              <a:cs typeface="Barlow Semi Condensed SemiBold"/>
              <a:sym typeface="Barlow Semi Condensed SemiBo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g2d3a4c777a5_0_60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93434"/>
              <a:buNone/>
            </a:pPr>
            <a:r>
              <a:t/>
            </a:r>
            <a:endParaRPr/>
          </a:p>
        </p:txBody>
      </p:sp>
      <p:sp>
        <p:nvSpPr>
          <p:cNvPr id="420" name="Google Shape;420;g2d3a4c777a5_0_60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421" name="Google Shape;421;g2d3a4c777a5_0_605"/>
          <p:cNvPicPr preferRelativeResize="0"/>
          <p:nvPr/>
        </p:nvPicPr>
        <p:blipFill rotWithShape="1">
          <a:blip r:embed="rId3">
            <a:alphaModFix/>
          </a:blip>
          <a:srcRect b="0" l="0" r="0" t="0"/>
          <a:stretch/>
        </p:blipFill>
        <p:spPr>
          <a:xfrm>
            <a:off x="-636501" y="0"/>
            <a:ext cx="12855394" cy="6858001"/>
          </a:xfrm>
          <a:prstGeom prst="rect">
            <a:avLst/>
          </a:prstGeom>
          <a:noFill/>
          <a:ln>
            <a:noFill/>
          </a:ln>
        </p:spPr>
      </p:pic>
      <p:sp>
        <p:nvSpPr>
          <p:cNvPr id="422" name="Google Shape;422;g2d3a4c777a5_0_605"/>
          <p:cNvSpPr txBox="1"/>
          <p:nvPr/>
        </p:nvSpPr>
        <p:spPr>
          <a:xfrm>
            <a:off x="8991600" y="6091825"/>
            <a:ext cx="3000000" cy="692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Unlocking Garden Success: Biodynamic Compost Tea and Dynamization Practice World Permaculture Association</a:t>
            </a:r>
            <a:endParaRPr b="0" i="0" sz="1400" u="none" cap="none" strike="noStrike">
              <a:solidFill>
                <a:schemeClr val="lt1"/>
              </a:solidFill>
              <a:latin typeface="Arial"/>
              <a:ea typeface="Arial"/>
              <a:cs typeface="Arial"/>
              <a:sym typeface="Arial"/>
            </a:endParaRPr>
          </a:p>
        </p:txBody>
      </p:sp>
      <p:pic>
        <p:nvPicPr>
          <p:cNvPr id="423" name="Google Shape;423;g2d3a4c777a5_0_605"/>
          <p:cNvPicPr preferRelativeResize="0"/>
          <p:nvPr/>
        </p:nvPicPr>
        <p:blipFill rotWithShape="1">
          <a:blip r:embed="rId5">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g2d3a4c777a5_0_612"/>
          <p:cNvSpPr txBox="1"/>
          <p:nvPr/>
        </p:nvSpPr>
        <p:spPr>
          <a:xfrm>
            <a:off x="468067" y="1447400"/>
            <a:ext cx="11119200" cy="36942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b="1" i="0" lang="pl-PL" sz="2800" u="none" cap="none" strike="noStrike">
                <a:solidFill>
                  <a:schemeClr val="dk1"/>
                </a:solidFill>
                <a:latin typeface="Barlow Semi Condensed"/>
                <a:ea typeface="Barlow Semi Condensed"/>
                <a:cs typeface="Barlow Semi Condensed"/>
                <a:sym typeface="Barlow Semi Condensed"/>
              </a:rPr>
              <a:t>Green Manure, Cover Crops, Legumes</a:t>
            </a:r>
            <a:endParaRPr b="1" i="0" sz="2800" u="none" cap="none" strike="noStrike">
              <a:solidFill>
                <a:schemeClr val="dk1"/>
              </a:solidFill>
              <a:latin typeface="Barlow Semi Condensed"/>
              <a:ea typeface="Barlow Semi Condensed"/>
              <a:cs typeface="Barlow Semi Condensed"/>
              <a:sym typeface="Barlow Semi Condensed"/>
            </a:endParaRPr>
          </a:p>
          <a:p>
            <a:pPr indent="-406400" lvl="0" marL="457200" rtl="0" algn="l">
              <a:spcBef>
                <a:spcPts val="0"/>
              </a:spcBef>
              <a:spcAft>
                <a:spcPts val="0"/>
              </a:spcAft>
              <a:buClr>
                <a:schemeClr val="dk1"/>
              </a:buClr>
              <a:buSzPts val="2800"/>
              <a:buFont typeface="Barlow Condensed"/>
              <a:buChar char="●"/>
            </a:pPr>
            <a:r>
              <a:rPr lang="pl-PL" sz="2800">
                <a:solidFill>
                  <a:schemeClr val="dk1"/>
                </a:solidFill>
                <a:latin typeface="Barlow Condensed"/>
                <a:ea typeface="Barlow Condensed"/>
                <a:cs typeface="Barlow Condensed"/>
                <a:sym typeface="Barlow Condensed"/>
              </a:rPr>
              <a:t>Seeding beneficial plants that will cover the soil, make soil structure and/or increase available nutrition</a:t>
            </a:r>
            <a:endParaRPr sz="2800">
              <a:solidFill>
                <a:schemeClr val="dk1"/>
              </a:solidFill>
              <a:latin typeface="Barlow Condensed"/>
              <a:ea typeface="Barlow Condensed"/>
              <a:cs typeface="Barlow Condensed"/>
              <a:sym typeface="Barlow Condensed"/>
            </a:endParaRPr>
          </a:p>
          <a:p>
            <a:pPr indent="-406400" lvl="0" marL="457200" rtl="0" algn="l">
              <a:spcBef>
                <a:spcPts val="0"/>
              </a:spcBef>
              <a:spcAft>
                <a:spcPts val="0"/>
              </a:spcAft>
              <a:buClr>
                <a:schemeClr val="dk1"/>
              </a:buClr>
              <a:buSzPts val="2800"/>
              <a:buFont typeface="Barlow Condensed"/>
              <a:buChar char="●"/>
            </a:pPr>
            <a:r>
              <a:rPr lang="pl-PL" sz="2800">
                <a:solidFill>
                  <a:schemeClr val="dk1"/>
                </a:solidFill>
                <a:latin typeface="Barlow Condensed"/>
                <a:ea typeface="Barlow Condensed"/>
                <a:cs typeface="Barlow Condensed"/>
                <a:sym typeface="Barlow Condensed"/>
              </a:rPr>
              <a:t>Green manure will </a:t>
            </a:r>
            <a:r>
              <a:rPr lang="pl-PL" sz="2800">
                <a:solidFill>
                  <a:schemeClr val="dk1"/>
                </a:solidFill>
                <a:latin typeface="Barlow Condensed"/>
                <a:ea typeface="Barlow Condensed"/>
                <a:cs typeface="Barlow Condensed"/>
                <a:sym typeface="Barlow Condensed"/>
              </a:rPr>
              <a:t>usually be cut and left on the surface, in a period where the soil is “resting” from agriculture</a:t>
            </a:r>
            <a:endParaRPr sz="2800">
              <a:solidFill>
                <a:schemeClr val="dk1"/>
              </a:solidFill>
              <a:latin typeface="Barlow Condensed"/>
              <a:ea typeface="Barlow Condensed"/>
              <a:cs typeface="Barlow Condensed"/>
              <a:sym typeface="Barlow Condensed"/>
            </a:endParaRPr>
          </a:p>
          <a:p>
            <a:pPr indent="-406400" lvl="0" marL="457200" rtl="0" algn="l">
              <a:spcBef>
                <a:spcPts val="0"/>
              </a:spcBef>
              <a:spcAft>
                <a:spcPts val="0"/>
              </a:spcAft>
              <a:buClr>
                <a:schemeClr val="dk1"/>
              </a:buClr>
              <a:buSzPts val="2800"/>
              <a:buFont typeface="Barlow Condensed"/>
              <a:buChar char="●"/>
            </a:pPr>
            <a:r>
              <a:rPr lang="pl-PL" sz="2800">
                <a:solidFill>
                  <a:schemeClr val="dk1"/>
                </a:solidFill>
                <a:latin typeface="Barlow Condensed"/>
                <a:ea typeface="Barlow Condensed"/>
                <a:cs typeface="Barlow Condensed"/>
                <a:sym typeface="Barlow Condensed"/>
              </a:rPr>
              <a:t>Cover crops can grow under other crops that will be harvested</a:t>
            </a:r>
            <a:endParaRPr sz="2800">
              <a:solidFill>
                <a:schemeClr val="dk1"/>
              </a:solidFill>
              <a:latin typeface="Barlow Condensed"/>
              <a:ea typeface="Barlow Condensed"/>
              <a:cs typeface="Barlow Condensed"/>
              <a:sym typeface="Barlow Condensed"/>
            </a:endParaRPr>
          </a:p>
          <a:p>
            <a:pPr indent="-406400" lvl="0" marL="457200" rtl="0" algn="l">
              <a:spcBef>
                <a:spcPts val="0"/>
              </a:spcBef>
              <a:spcAft>
                <a:spcPts val="0"/>
              </a:spcAft>
              <a:buClr>
                <a:schemeClr val="dk1"/>
              </a:buClr>
              <a:buSzPts val="2800"/>
              <a:buFont typeface="Barlow Condensed"/>
              <a:buChar char="●"/>
            </a:pPr>
            <a:r>
              <a:rPr lang="pl-PL" sz="2800">
                <a:solidFill>
                  <a:schemeClr val="dk1"/>
                </a:solidFill>
                <a:latin typeface="Barlow Condensed"/>
                <a:ea typeface="Barlow Condensed"/>
                <a:cs typeface="Barlow Condensed"/>
                <a:sym typeface="Barlow Condensed"/>
              </a:rPr>
              <a:t>Legumes are popular for both green manure &amp; cover crops - bind nitrogen</a:t>
            </a:r>
            <a:endParaRPr sz="2800">
              <a:solidFill>
                <a:schemeClr val="dk1"/>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00000"/>
              </a:buClr>
              <a:buSzPts val="3100"/>
              <a:buFont typeface="Arial"/>
              <a:buNone/>
            </a:pPr>
            <a:r>
              <a:t/>
            </a:r>
            <a:endParaRPr b="1" sz="2800">
              <a:solidFill>
                <a:schemeClr val="dk1"/>
              </a:solidFill>
              <a:latin typeface="Barlow Semi Condensed"/>
              <a:ea typeface="Barlow Semi Condensed"/>
              <a:cs typeface="Barlow Semi Condensed"/>
              <a:sym typeface="Barlow Semi Condensed"/>
            </a:endParaRPr>
          </a:p>
        </p:txBody>
      </p:sp>
      <p:sp>
        <p:nvSpPr>
          <p:cNvPr id="429" name="Google Shape;429;g2d3a4c777a5_0_612"/>
          <p:cNvSpPr txBox="1"/>
          <p:nvPr/>
        </p:nvSpPr>
        <p:spPr>
          <a:xfrm>
            <a:off x="468075" y="4760500"/>
            <a:ext cx="111786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1" i="0" lang="pl-PL" sz="2800" u="none" cap="none" strike="noStrike">
                <a:solidFill>
                  <a:schemeClr val="dk1"/>
                </a:solidFill>
                <a:latin typeface="Barlow Semi Condensed"/>
                <a:ea typeface="Barlow Semi Condensed"/>
                <a:cs typeface="Barlow Semi Condensed"/>
                <a:sym typeface="Barlow Semi Condensed"/>
              </a:rPr>
              <a:t>When?</a:t>
            </a:r>
            <a:endParaRPr b="1" i="0" sz="2800" u="none" cap="none" strike="noStrike">
              <a:solidFill>
                <a:schemeClr val="dk1"/>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rgbClr val="000000"/>
              </a:buClr>
              <a:buSzPts val="3100"/>
              <a:buFont typeface="Arial"/>
              <a:buNone/>
            </a:pPr>
            <a:r>
              <a:rPr b="0" i="0" lang="pl-PL" sz="2800" u="none" cap="none" strike="noStrike">
                <a:solidFill>
                  <a:schemeClr val="dk1"/>
                </a:solidFill>
                <a:latin typeface="Barlow Condensed"/>
                <a:ea typeface="Barlow Condensed"/>
                <a:cs typeface="Barlow Condensed"/>
                <a:sym typeface="Barlow Condensed"/>
              </a:rPr>
              <a:t>Wind erosion, big area with poor soil, compacted soi</a:t>
            </a:r>
            <a:r>
              <a:rPr lang="pl-PL" sz="2800">
                <a:solidFill>
                  <a:schemeClr val="dk1"/>
                </a:solidFill>
                <a:latin typeface="Barlow Condensed"/>
                <a:ea typeface="Barlow Condensed"/>
                <a:cs typeface="Barlow Condensed"/>
                <a:sym typeface="Barlow Condensed"/>
              </a:rPr>
              <a:t>l</a:t>
            </a:r>
            <a:r>
              <a:rPr b="0" i="0" lang="pl-PL" sz="2800" u="none" cap="none" strike="noStrike">
                <a:solidFill>
                  <a:schemeClr val="dk1"/>
                </a:solidFill>
                <a:latin typeface="Barlow Condensed"/>
                <a:ea typeface="Barlow Condensed"/>
                <a:cs typeface="Barlow Condensed"/>
                <a:sym typeface="Barlow Condensed"/>
              </a:rPr>
              <a:t> </a:t>
            </a:r>
            <a:endParaRPr b="0" i="0" sz="2800" u="none" cap="none" strike="noStrike">
              <a:solidFill>
                <a:schemeClr val="dk1"/>
              </a:solidFill>
              <a:latin typeface="Barlow Condensed"/>
              <a:ea typeface="Barlow Condensed"/>
              <a:cs typeface="Barlow Condensed"/>
              <a:sym typeface="Barlow Condensed"/>
            </a:endParaRPr>
          </a:p>
        </p:txBody>
      </p:sp>
      <p:pic>
        <p:nvPicPr>
          <p:cNvPr id="430" name="Google Shape;430;g2d3a4c777a5_0_612"/>
          <p:cNvPicPr preferRelativeResize="0"/>
          <p:nvPr/>
        </p:nvPicPr>
        <p:blipFill rotWithShape="1">
          <a:blip r:embed="rId3">
            <a:alphaModFix/>
          </a:blip>
          <a:srcRect b="0" l="0" r="0" t="0"/>
          <a:stretch/>
        </p:blipFill>
        <p:spPr>
          <a:xfrm>
            <a:off x="4911566" y="-5475"/>
            <a:ext cx="2368865" cy="1674869"/>
          </a:xfrm>
          <a:prstGeom prst="rect">
            <a:avLst/>
          </a:prstGeom>
          <a:noFill/>
          <a:ln>
            <a:noFill/>
          </a:ln>
        </p:spPr>
      </p:pic>
      <p:sp>
        <p:nvSpPr>
          <p:cNvPr id="431" name="Google Shape;431;g2d3a4c777a5_0_612"/>
          <p:cNvSpPr txBox="1"/>
          <p:nvPr/>
        </p:nvSpPr>
        <p:spPr>
          <a:xfrm>
            <a:off x="6104608" y="645267"/>
            <a:ext cx="2024400" cy="6465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l-PL" sz="2600">
                <a:solidFill>
                  <a:schemeClr val="dk1"/>
                </a:solidFill>
                <a:latin typeface="Barlow Semi Condensed SemiBold"/>
                <a:ea typeface="Barlow Semi Condensed SemiBold"/>
                <a:cs typeface="Barlow Semi Condensed SemiBold"/>
                <a:sym typeface="Barlow Semi Condensed SemiBold"/>
              </a:rPr>
              <a:t>Soil hero</a:t>
            </a:r>
            <a:endParaRPr sz="2600">
              <a:latin typeface="Barlow Semi Condensed SemiBold"/>
              <a:ea typeface="Barlow Semi Condensed SemiBold"/>
              <a:cs typeface="Barlow Semi Condensed SemiBold"/>
              <a:sym typeface="Barlow Semi Condensed SemiBo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2d3a4c777a5_0_62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93434"/>
              <a:buNone/>
            </a:pPr>
            <a:r>
              <a:t/>
            </a:r>
            <a:endParaRPr/>
          </a:p>
        </p:txBody>
      </p:sp>
      <p:sp>
        <p:nvSpPr>
          <p:cNvPr id="437" name="Google Shape;437;g2d3a4c777a5_0_62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438" name="Google Shape;438;g2d3a4c777a5_0_620"/>
          <p:cNvPicPr preferRelativeResize="0"/>
          <p:nvPr/>
        </p:nvPicPr>
        <p:blipFill rotWithShape="1">
          <a:blip r:embed="rId3">
            <a:alphaModFix/>
          </a:blip>
          <a:srcRect b="0" l="0" r="0" t="0"/>
          <a:stretch/>
        </p:blipFill>
        <p:spPr>
          <a:xfrm>
            <a:off x="0" y="-510059"/>
            <a:ext cx="12192000" cy="7368058"/>
          </a:xfrm>
          <a:prstGeom prst="rect">
            <a:avLst/>
          </a:prstGeom>
          <a:noFill/>
          <a:ln>
            <a:noFill/>
          </a:ln>
        </p:spPr>
      </p:pic>
      <p:sp>
        <p:nvSpPr>
          <p:cNvPr id="439" name="Google Shape;439;g2d3a4c777a5_0_620"/>
          <p:cNvSpPr txBox="1"/>
          <p:nvPr/>
        </p:nvSpPr>
        <p:spPr>
          <a:xfrm>
            <a:off x="9192000" y="6400800"/>
            <a:ext cx="3000000" cy="3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50"/>
              <a:buFont typeface="Arial"/>
              <a:buNone/>
            </a:pPr>
            <a:r>
              <a:rPr b="0" i="0" lang="pl-PL" sz="1250" u="none" cap="none" strike="noStrike">
                <a:solidFill>
                  <a:schemeClr val="lt1"/>
                </a:solidFill>
                <a:latin typeface="Arial"/>
                <a:ea typeface="Arial"/>
                <a:cs typeface="Arial"/>
                <a:sym typeface="Arial"/>
              </a:rPr>
              <a:t>Photo: Karen Robinson/The Observer</a:t>
            </a:r>
            <a:endParaRPr b="0" i="0" sz="1600" u="none" cap="none" strike="noStrike">
              <a:solidFill>
                <a:schemeClr val="lt1"/>
              </a:solidFill>
              <a:latin typeface="Arial"/>
              <a:ea typeface="Arial"/>
              <a:cs typeface="Arial"/>
              <a:sym typeface="Arial"/>
            </a:endParaRPr>
          </a:p>
        </p:txBody>
      </p:sp>
      <p:sp>
        <p:nvSpPr>
          <p:cNvPr id="440" name="Google Shape;440;g2d3a4c777a5_0_620"/>
          <p:cNvSpPr txBox="1"/>
          <p:nvPr/>
        </p:nvSpPr>
        <p:spPr>
          <a:xfrm>
            <a:off x="7604750" y="5946900"/>
            <a:ext cx="4438800" cy="453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750"/>
              <a:buFont typeface="Arial"/>
              <a:buNone/>
            </a:pPr>
            <a:r>
              <a:rPr b="0" i="0" lang="pl-PL" sz="1750" u="none" cap="none" strike="noStrike">
                <a:solidFill>
                  <a:schemeClr val="lt1"/>
                </a:solidFill>
                <a:latin typeface="Arial"/>
                <a:ea typeface="Arial"/>
                <a:cs typeface="Arial"/>
                <a:sym typeface="Arial"/>
              </a:rPr>
              <a:t>Regenerative farmer Marina O'Connell</a:t>
            </a:r>
            <a:endParaRPr b="0" i="0" sz="2100" u="none" cap="none" strike="noStrike">
              <a:solidFill>
                <a:schemeClr val="lt1"/>
              </a:solidFill>
              <a:latin typeface="Arial"/>
              <a:ea typeface="Arial"/>
              <a:cs typeface="Arial"/>
              <a:sym typeface="Arial"/>
            </a:endParaRPr>
          </a:p>
        </p:txBody>
      </p:sp>
      <p:sp>
        <p:nvSpPr>
          <p:cNvPr id="441" name="Google Shape;441;g2d3a4c777a5_0_620"/>
          <p:cNvSpPr txBox="1"/>
          <p:nvPr/>
        </p:nvSpPr>
        <p:spPr>
          <a:xfrm>
            <a:off x="1215700" y="2658025"/>
            <a:ext cx="30000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lang="pl-PL" sz="2900">
                <a:solidFill>
                  <a:schemeClr val="lt1"/>
                </a:solidFill>
                <a:latin typeface="Barlow Condensed"/>
                <a:ea typeface="Barlow Condensed"/>
                <a:cs typeface="Barlow Condensed"/>
                <a:sym typeface="Barlow Condensed"/>
              </a:rPr>
              <a:t>Green manure</a:t>
            </a:r>
            <a:endParaRPr b="0" i="0" sz="1400" u="none" cap="none" strike="noStrike">
              <a:solidFill>
                <a:schemeClr val="lt1"/>
              </a:solidFill>
              <a:latin typeface="Arial"/>
              <a:ea typeface="Arial"/>
              <a:cs typeface="Arial"/>
              <a:sym typeface="Arial"/>
            </a:endParaRPr>
          </a:p>
        </p:txBody>
      </p:sp>
      <p:pic>
        <p:nvPicPr>
          <p:cNvPr id="442" name="Google Shape;442;g2d3a4c777a5_0_620"/>
          <p:cNvPicPr preferRelativeResize="0"/>
          <p:nvPr/>
        </p:nvPicPr>
        <p:blipFill rotWithShape="1">
          <a:blip r:embed="rId4">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2eb87d1ab1a_0_11"/>
          <p:cNvSpPr txBox="1"/>
          <p:nvPr>
            <p:ph type="title"/>
          </p:nvPr>
        </p:nvSpPr>
        <p:spPr>
          <a:xfrm>
            <a:off x="806825" y="629010"/>
            <a:ext cx="10515600" cy="10083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lang="pl-PL"/>
            </a:br>
            <a:r>
              <a:rPr b="1" lang="pl-PL"/>
              <a:t>Objectives of the training module:</a:t>
            </a:r>
            <a:br>
              <a:rPr b="1" lang="pl-PL"/>
            </a:br>
            <a:endParaRPr/>
          </a:p>
        </p:txBody>
      </p:sp>
      <p:sp>
        <p:nvSpPr>
          <p:cNvPr id="146" name="Google Shape;146;g2eb87d1ab1a_0_11"/>
          <p:cNvSpPr txBox="1"/>
          <p:nvPr>
            <p:ph idx="1" type="body"/>
          </p:nvPr>
        </p:nvSpPr>
        <p:spPr>
          <a:xfrm>
            <a:off x="730624" y="1626462"/>
            <a:ext cx="10515600" cy="1875600"/>
          </a:xfrm>
          <a:prstGeom prst="rect">
            <a:avLst/>
          </a:prstGeom>
          <a:noFill/>
          <a:ln>
            <a:noFill/>
          </a:ln>
        </p:spPr>
        <p:txBody>
          <a:bodyPr anchorCtr="0" anchor="t" bIns="45700" lIns="91425" spcFirstLastPara="1" rIns="91425" wrap="square" tIns="45700">
            <a:normAutofit fontScale="92500" lnSpcReduction="10000"/>
          </a:bodyPr>
          <a:lstStyle/>
          <a:p>
            <a:pPr indent="-322580" lvl="0" marL="457200" rtl="0" algn="l">
              <a:lnSpc>
                <a:spcPct val="200000"/>
              </a:lnSpc>
              <a:spcBef>
                <a:spcPts val="0"/>
              </a:spcBef>
              <a:spcAft>
                <a:spcPts val="0"/>
              </a:spcAft>
              <a:buSzPct val="61538"/>
              <a:buChar char="•"/>
            </a:pPr>
            <a:r>
              <a:rPr lang="pl-PL" sz="2600"/>
              <a:t>Understanding the different component of healthy soil and how it works</a:t>
            </a:r>
            <a:endParaRPr sz="2600"/>
          </a:p>
          <a:p>
            <a:pPr indent="-322580" lvl="0" marL="457200" rtl="0" algn="l">
              <a:lnSpc>
                <a:spcPct val="200000"/>
              </a:lnSpc>
              <a:spcBef>
                <a:spcPts val="0"/>
              </a:spcBef>
              <a:spcAft>
                <a:spcPts val="0"/>
              </a:spcAft>
              <a:buSzPct val="61538"/>
              <a:buChar char="•"/>
            </a:pPr>
            <a:r>
              <a:rPr lang="pl-PL" sz="2600"/>
              <a:t>learning about different ways to get soil back to health and fertility</a:t>
            </a:r>
            <a:endParaRPr sz="2600"/>
          </a:p>
          <a:p>
            <a:pPr indent="-322580" lvl="0" marL="457200" rtl="0" algn="l">
              <a:lnSpc>
                <a:spcPct val="200000"/>
              </a:lnSpc>
              <a:spcBef>
                <a:spcPts val="0"/>
              </a:spcBef>
              <a:spcAft>
                <a:spcPts val="0"/>
              </a:spcAft>
              <a:buSzPct val="61538"/>
              <a:buChar char="•"/>
            </a:pPr>
            <a:r>
              <a:rPr lang="pl-PL" sz="2600"/>
              <a:t>seeing examples of good practices</a:t>
            </a:r>
            <a:endParaRPr sz="2600"/>
          </a:p>
        </p:txBody>
      </p:sp>
      <p:sp>
        <p:nvSpPr>
          <p:cNvPr id="147" name="Google Shape;147;g2eb87d1ab1a_0_11"/>
          <p:cNvSpPr txBox="1"/>
          <p:nvPr/>
        </p:nvSpPr>
        <p:spPr>
          <a:xfrm>
            <a:off x="730625" y="3890775"/>
            <a:ext cx="10515600" cy="1457100"/>
          </a:xfrm>
          <a:prstGeom prst="rect">
            <a:avLst/>
          </a:prstGeom>
          <a:noFill/>
          <a:ln>
            <a:noFill/>
          </a:ln>
        </p:spPr>
        <p:txBody>
          <a:bodyPr anchorCtr="0" anchor="ctr"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3000"/>
              <a:buFont typeface="Calibri"/>
              <a:buNone/>
            </a:pPr>
            <a:r>
              <a:rPr b="1" i="0" lang="pl-PL" sz="3000" u="none" cap="none" strike="noStrike">
                <a:solidFill>
                  <a:schemeClr val="dk1"/>
                </a:solidFill>
                <a:latin typeface="Calibri"/>
                <a:ea typeface="Calibri"/>
                <a:cs typeface="Calibri"/>
                <a:sym typeface="Calibri"/>
              </a:rPr>
              <a:t>Teaching methods:  </a:t>
            </a:r>
            <a:endParaRPr b="1" i="0" sz="3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000"/>
              <a:buFont typeface="Calibri"/>
              <a:buNone/>
            </a:pPr>
            <a:r>
              <a:t/>
            </a:r>
            <a:endParaRPr b="1" sz="2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000"/>
              <a:buFont typeface="Calibri"/>
              <a:buNone/>
            </a:pPr>
            <a:r>
              <a:rPr lang="pl-PL" sz="2400">
                <a:solidFill>
                  <a:schemeClr val="dk1"/>
                </a:solidFill>
                <a:latin typeface="Calibri"/>
                <a:ea typeface="Calibri"/>
                <a:cs typeface="Calibri"/>
                <a:sym typeface="Calibri"/>
              </a:rPr>
              <a:t>lectures, case studies, practical exercises, self-study of additional literature</a:t>
            </a:r>
            <a:endParaRPr sz="2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000"/>
              <a:buFont typeface="Calibri"/>
              <a:buNone/>
            </a:pPr>
            <a:r>
              <a:t/>
            </a:r>
            <a:endParaRPr b="1" sz="3000">
              <a:solidFill>
                <a:schemeClr val="dk1"/>
              </a:solidFill>
              <a:latin typeface="Calibri"/>
              <a:ea typeface="Calibri"/>
              <a:cs typeface="Calibri"/>
              <a:sym typeface="Calibri"/>
            </a:endParaRPr>
          </a:p>
        </p:txBody>
      </p:sp>
      <p:sp>
        <p:nvSpPr>
          <p:cNvPr id="148" name="Google Shape;148;g2eb87d1ab1a_0_11"/>
          <p:cNvSpPr txBox="1"/>
          <p:nvPr/>
        </p:nvSpPr>
        <p:spPr>
          <a:xfrm>
            <a:off x="730618" y="5084200"/>
            <a:ext cx="10515600" cy="10083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Calibri"/>
              <a:buNone/>
            </a:pPr>
            <a:r>
              <a:rPr b="1" i="0" lang="pl-PL" sz="2800" u="none" cap="none" strike="noStrike">
                <a:solidFill>
                  <a:schemeClr val="dk1"/>
                </a:solidFill>
                <a:latin typeface="Calibri"/>
                <a:ea typeface="Calibri"/>
                <a:cs typeface="Calibri"/>
                <a:sym typeface="Calibri"/>
              </a:rPr>
              <a:t>Duration: </a:t>
            </a:r>
            <a:r>
              <a:rPr lang="pl-PL" sz="2800">
                <a:solidFill>
                  <a:schemeClr val="dk1"/>
                </a:solidFill>
                <a:latin typeface="Calibri"/>
                <a:ea typeface="Calibri"/>
                <a:cs typeface="Calibri"/>
                <a:sym typeface="Calibri"/>
              </a:rPr>
              <a:t>3 hours</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g2d3a4c777a5_0_628"/>
          <p:cNvSpPr txBox="1"/>
          <p:nvPr/>
        </p:nvSpPr>
        <p:spPr>
          <a:xfrm>
            <a:off x="468067" y="1370063"/>
            <a:ext cx="11119200" cy="2832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100"/>
              <a:buFont typeface="Arial"/>
              <a:buNone/>
            </a:pPr>
            <a:r>
              <a:rPr b="1" i="0" lang="pl-PL" sz="2800" u="none" cap="none" strike="noStrike">
                <a:solidFill>
                  <a:schemeClr val="dk1"/>
                </a:solidFill>
                <a:latin typeface="Barlow Semi Condensed"/>
                <a:ea typeface="Barlow Semi Condensed"/>
                <a:cs typeface="Barlow Semi Condensed"/>
                <a:sym typeface="Barlow Semi Condensed"/>
              </a:rPr>
              <a:t>Intensive care &amp; rest</a:t>
            </a:r>
            <a:endParaRPr b="0" i="0" sz="2800" u="none" cap="none" strike="noStrike">
              <a:solidFill>
                <a:schemeClr val="dk1"/>
              </a:solidFill>
              <a:latin typeface="Barlow Semi Condensed SemiBold"/>
              <a:ea typeface="Barlow Semi Condensed SemiBold"/>
              <a:cs typeface="Barlow Semi Condensed SemiBold"/>
              <a:sym typeface="Barlow Semi Condensed SemiBold"/>
            </a:endParaRPr>
          </a:p>
          <a:p>
            <a:pPr indent="0" lvl="0" marL="0" marR="0" rtl="0" algn="l">
              <a:lnSpc>
                <a:spcPct val="100000"/>
              </a:lnSpc>
              <a:spcBef>
                <a:spcPts val="0"/>
              </a:spcBef>
              <a:spcAft>
                <a:spcPts val="0"/>
              </a:spcAft>
              <a:buClr>
                <a:schemeClr val="dk1"/>
              </a:buClr>
              <a:buSzPts val="1100"/>
              <a:buFont typeface="Arial"/>
              <a:buNone/>
            </a:pPr>
            <a:r>
              <a:rPr b="0" i="0" lang="pl-PL" sz="2800" u="none" cap="none" strike="noStrike">
                <a:solidFill>
                  <a:schemeClr val="dk1"/>
                </a:solidFill>
                <a:latin typeface="Barlow Condensed"/>
                <a:ea typeface="Barlow Condensed"/>
                <a:cs typeface="Barlow Condensed"/>
                <a:sym typeface="Barlow Condensed"/>
              </a:rPr>
              <a:t>Some years of work to rehabilitate the soil and then run tests, before agricultural use.</a:t>
            </a:r>
            <a:endParaRPr b="0" i="0" sz="2800" u="none" cap="none" strike="noStrike">
              <a:solidFill>
                <a:schemeClr val="dk1"/>
              </a:solidFill>
              <a:latin typeface="Barlow Condensed"/>
              <a:ea typeface="Barlow Condensed"/>
              <a:cs typeface="Barlow Condensed"/>
              <a:sym typeface="Barlow Condensed"/>
            </a:endParaRPr>
          </a:p>
          <a:p>
            <a:pPr indent="-406400" lvl="0" marL="457200" marR="0" rtl="0" algn="l">
              <a:lnSpc>
                <a:spcPct val="100000"/>
              </a:lnSpc>
              <a:spcBef>
                <a:spcPts val="0"/>
              </a:spcBef>
              <a:spcAft>
                <a:spcPts val="0"/>
              </a:spcAft>
              <a:buClr>
                <a:schemeClr val="dk1"/>
              </a:buClr>
              <a:buSzPts val="2800"/>
              <a:buFont typeface="Barlow Condensed"/>
              <a:buChar char="●"/>
            </a:pPr>
            <a:r>
              <a:rPr b="0" i="0" lang="pl-PL" sz="2800" u="none" cap="none" strike="noStrike">
                <a:solidFill>
                  <a:schemeClr val="dk1"/>
                </a:solidFill>
                <a:latin typeface="Barlow Condensed"/>
                <a:ea typeface="Barlow Condensed"/>
                <a:cs typeface="Barlow Condensed"/>
                <a:sym typeface="Barlow Condensed"/>
              </a:rPr>
              <a:t>deep rooted green manuring &amp; adding lots of organic material</a:t>
            </a:r>
            <a:endParaRPr b="0" i="0" sz="2800" u="none" cap="none" strike="noStrike">
              <a:solidFill>
                <a:schemeClr val="dk1"/>
              </a:solidFill>
              <a:latin typeface="Barlow Condensed"/>
              <a:ea typeface="Barlow Condensed"/>
              <a:cs typeface="Barlow Condensed"/>
              <a:sym typeface="Barlow Condensed"/>
            </a:endParaRPr>
          </a:p>
          <a:p>
            <a:pPr indent="-406400" lvl="0" marL="457200" marR="0" rtl="0" algn="l">
              <a:lnSpc>
                <a:spcPct val="100000"/>
              </a:lnSpc>
              <a:spcBef>
                <a:spcPts val="0"/>
              </a:spcBef>
              <a:spcAft>
                <a:spcPts val="0"/>
              </a:spcAft>
              <a:buClr>
                <a:schemeClr val="dk1"/>
              </a:buClr>
              <a:buSzPts val="2800"/>
              <a:buFont typeface="Barlow Condensed"/>
              <a:buChar char="●"/>
            </a:pPr>
            <a:r>
              <a:rPr b="0" i="0" lang="pl-PL" sz="2800" u="none" cap="none" strike="noStrike">
                <a:solidFill>
                  <a:schemeClr val="dk1"/>
                </a:solidFill>
                <a:latin typeface="Barlow Condensed"/>
                <a:ea typeface="Barlow Condensed"/>
                <a:cs typeface="Barlow Condensed"/>
                <a:sym typeface="Barlow Condensed"/>
              </a:rPr>
              <a:t>inoculating the soil with fungi, bacteria and other microorganisms again  </a:t>
            </a:r>
            <a:endParaRPr b="0" i="0" sz="2800" u="none" cap="none" strike="noStrike">
              <a:solidFill>
                <a:schemeClr val="dk1"/>
              </a:solidFill>
              <a:latin typeface="Barlow Condensed"/>
              <a:ea typeface="Barlow Condensed"/>
              <a:cs typeface="Barlow Condensed"/>
              <a:sym typeface="Barlow Condensed"/>
            </a:endParaRPr>
          </a:p>
          <a:p>
            <a:pPr indent="-406400" lvl="0" marL="457200" marR="0" rtl="0" algn="l">
              <a:lnSpc>
                <a:spcPct val="100000"/>
              </a:lnSpc>
              <a:spcBef>
                <a:spcPts val="0"/>
              </a:spcBef>
              <a:spcAft>
                <a:spcPts val="0"/>
              </a:spcAft>
              <a:buClr>
                <a:schemeClr val="dk1"/>
              </a:buClr>
              <a:buSzPts val="2800"/>
              <a:buFont typeface="Barlow Condensed"/>
              <a:buChar char="●"/>
            </a:pPr>
            <a:r>
              <a:rPr b="0" i="0" lang="pl-PL" sz="2800" u="none" cap="none" strike="noStrike">
                <a:solidFill>
                  <a:schemeClr val="dk1"/>
                </a:solidFill>
                <a:latin typeface="Barlow Condensed"/>
                <a:ea typeface="Barlow Condensed"/>
                <a:cs typeface="Barlow Condensed"/>
                <a:sym typeface="Barlow Condensed"/>
              </a:rPr>
              <a:t>combined with water retention landshaping or keyline ploughing</a:t>
            </a:r>
            <a:endParaRPr b="0" i="0" sz="2800" u="none" cap="none" strike="noStrike">
              <a:solidFill>
                <a:schemeClr val="dk1"/>
              </a:solidFill>
              <a:latin typeface="Barlow Condensed"/>
              <a:ea typeface="Barlow Condensed"/>
              <a:cs typeface="Barlow Condensed"/>
              <a:sym typeface="Barlow Condensed"/>
            </a:endParaRPr>
          </a:p>
          <a:p>
            <a:pPr indent="-406400" lvl="0" marL="457200" marR="0" rtl="0" algn="l">
              <a:lnSpc>
                <a:spcPct val="100000"/>
              </a:lnSpc>
              <a:spcBef>
                <a:spcPts val="0"/>
              </a:spcBef>
              <a:spcAft>
                <a:spcPts val="0"/>
              </a:spcAft>
              <a:buClr>
                <a:schemeClr val="dk1"/>
              </a:buClr>
              <a:buSzPts val="2800"/>
              <a:buFont typeface="Barlow Condensed"/>
              <a:buChar char="●"/>
            </a:pPr>
            <a:r>
              <a:rPr b="0" i="0" lang="pl-PL" sz="2800" u="none" cap="none" strike="noStrike">
                <a:solidFill>
                  <a:schemeClr val="dk1"/>
                </a:solidFill>
                <a:latin typeface="Barlow Condensed"/>
                <a:ea typeface="Barlow Condensed"/>
                <a:cs typeface="Barlow Condensed"/>
                <a:sym typeface="Barlow Condensed"/>
              </a:rPr>
              <a:t>planting trees</a:t>
            </a:r>
            <a:endParaRPr b="1" i="0" sz="2800" u="none" cap="none" strike="noStrike">
              <a:solidFill>
                <a:schemeClr val="dk1"/>
              </a:solidFill>
              <a:latin typeface="Barlow Semi Condensed"/>
              <a:ea typeface="Barlow Semi Condensed"/>
              <a:cs typeface="Barlow Semi Condensed"/>
              <a:sym typeface="Barlow Semi Condensed"/>
            </a:endParaRPr>
          </a:p>
        </p:txBody>
      </p:sp>
      <p:sp>
        <p:nvSpPr>
          <p:cNvPr id="448" name="Google Shape;448;g2d3a4c777a5_0_628"/>
          <p:cNvSpPr txBox="1"/>
          <p:nvPr/>
        </p:nvSpPr>
        <p:spPr>
          <a:xfrm>
            <a:off x="438375" y="4398550"/>
            <a:ext cx="111786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1" i="0" lang="pl-PL" sz="2800" u="none" cap="none" strike="noStrike">
                <a:solidFill>
                  <a:schemeClr val="dk1"/>
                </a:solidFill>
                <a:latin typeface="Barlow Semi Condensed"/>
                <a:ea typeface="Barlow Semi Condensed"/>
                <a:cs typeface="Barlow Semi Condensed"/>
                <a:sym typeface="Barlow Semi Condensed"/>
              </a:rPr>
              <a:t>When?</a:t>
            </a:r>
            <a:endParaRPr b="1" i="0" sz="2800" u="none" cap="none" strike="noStrike">
              <a:solidFill>
                <a:schemeClr val="dk1"/>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chemeClr val="dk1"/>
              </a:buClr>
              <a:buSzPts val="1100"/>
              <a:buFont typeface="Arial"/>
              <a:buNone/>
            </a:pPr>
            <a:r>
              <a:rPr b="0" i="0" lang="pl-PL" sz="2800" u="none" cap="none" strike="noStrike">
                <a:solidFill>
                  <a:schemeClr val="dk1"/>
                </a:solidFill>
                <a:latin typeface="Barlow Condensed"/>
                <a:ea typeface="Barlow Condensed"/>
                <a:cs typeface="Barlow Condensed"/>
                <a:sym typeface="Barlow Condensed"/>
              </a:rPr>
              <a:t>After extensive harm in the form of intensive monoculture agriculture with chemicals and even biocides (pesticides, fungicides, herbicides) that poison the soil life.</a:t>
            </a:r>
            <a:endParaRPr b="0" i="0" sz="2800" u="none" cap="none" strike="noStrike">
              <a:solidFill>
                <a:schemeClr val="dk1"/>
              </a:solidFill>
              <a:latin typeface="Barlow Condensed"/>
              <a:ea typeface="Barlow Condensed"/>
              <a:cs typeface="Barlow Condensed"/>
              <a:sym typeface="Barlow Condensed"/>
            </a:endParaRPr>
          </a:p>
        </p:txBody>
      </p:sp>
      <p:pic>
        <p:nvPicPr>
          <p:cNvPr id="449" name="Google Shape;449;g2d3a4c777a5_0_628"/>
          <p:cNvPicPr preferRelativeResize="0"/>
          <p:nvPr/>
        </p:nvPicPr>
        <p:blipFill rotWithShape="1">
          <a:blip r:embed="rId3">
            <a:alphaModFix/>
          </a:blip>
          <a:srcRect b="0" l="0" r="0" t="0"/>
          <a:stretch/>
        </p:blipFill>
        <p:spPr>
          <a:xfrm>
            <a:off x="4911566" y="-5475"/>
            <a:ext cx="2368865" cy="1674869"/>
          </a:xfrm>
          <a:prstGeom prst="rect">
            <a:avLst/>
          </a:prstGeom>
          <a:noFill/>
          <a:ln>
            <a:noFill/>
          </a:ln>
        </p:spPr>
      </p:pic>
      <p:sp>
        <p:nvSpPr>
          <p:cNvPr id="450" name="Google Shape;450;g2d3a4c777a5_0_628"/>
          <p:cNvSpPr txBox="1"/>
          <p:nvPr/>
        </p:nvSpPr>
        <p:spPr>
          <a:xfrm>
            <a:off x="6104608" y="645267"/>
            <a:ext cx="2024400" cy="6465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l-PL" sz="2600">
                <a:solidFill>
                  <a:schemeClr val="dk1"/>
                </a:solidFill>
                <a:latin typeface="Barlow Semi Condensed SemiBold"/>
                <a:ea typeface="Barlow Semi Condensed SemiBold"/>
                <a:cs typeface="Barlow Semi Condensed SemiBold"/>
                <a:sym typeface="Barlow Semi Condensed SemiBold"/>
              </a:rPr>
              <a:t>Soil hero</a:t>
            </a:r>
            <a:endParaRPr sz="2600">
              <a:latin typeface="Barlow Semi Condensed SemiBold"/>
              <a:ea typeface="Barlow Semi Condensed SemiBold"/>
              <a:cs typeface="Barlow Semi Condensed SemiBold"/>
              <a:sym typeface="Barlow Semi Condensed SemiBo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2eb87d1ab1a_0_33"/>
          <p:cNvSpPr txBox="1"/>
          <p:nvPr>
            <p:ph type="title"/>
          </p:nvPr>
        </p:nvSpPr>
        <p:spPr>
          <a:xfrm>
            <a:off x="831850" y="1133963"/>
            <a:ext cx="10515600" cy="2891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Additional materials </a:t>
            </a:r>
            <a:br>
              <a:rPr b="1" lang="pl-PL" cap="small"/>
            </a:br>
            <a:r>
              <a:rPr b="1" lang="pl-PL" cap="small"/>
              <a:t>and sources of information</a:t>
            </a:r>
            <a:endParaRPr b="1" cap="small"/>
          </a:p>
        </p:txBody>
      </p:sp>
      <p:sp>
        <p:nvSpPr>
          <p:cNvPr id="456" name="Google Shape;456;g2eb87d1ab1a_0_33"/>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id="461" name="Google Shape;461;g2eb87d1ab1a_0_47"/>
          <p:cNvPicPr preferRelativeResize="0"/>
          <p:nvPr/>
        </p:nvPicPr>
        <p:blipFill>
          <a:blip r:embed="rId3">
            <a:alphaModFix/>
          </a:blip>
          <a:stretch>
            <a:fillRect/>
          </a:stretch>
        </p:blipFill>
        <p:spPr>
          <a:xfrm>
            <a:off x="564600" y="2113450"/>
            <a:ext cx="1457100" cy="1457100"/>
          </a:xfrm>
          <a:prstGeom prst="rect">
            <a:avLst/>
          </a:prstGeom>
          <a:noFill/>
          <a:ln>
            <a:noFill/>
          </a:ln>
        </p:spPr>
      </p:pic>
      <p:sp>
        <p:nvSpPr>
          <p:cNvPr id="462" name="Google Shape;462;g2eb87d1ab1a_0_47"/>
          <p:cNvSpPr txBox="1"/>
          <p:nvPr/>
        </p:nvSpPr>
        <p:spPr>
          <a:xfrm>
            <a:off x="387900" y="3658125"/>
            <a:ext cx="3231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PL" sz="1800" u="sng">
                <a:solidFill>
                  <a:schemeClr val="hlink"/>
                </a:solidFill>
                <a:hlinkClick r:id="rId4"/>
              </a:rPr>
              <a:t>Who Feeds The Plants? Microbes! · Frontiers for Young Minds</a:t>
            </a:r>
            <a:endParaRPr sz="1800"/>
          </a:p>
        </p:txBody>
      </p:sp>
      <p:pic>
        <p:nvPicPr>
          <p:cNvPr id="463" name="Google Shape;463;g2eb87d1ab1a_0_47"/>
          <p:cNvPicPr preferRelativeResize="0"/>
          <p:nvPr/>
        </p:nvPicPr>
        <p:blipFill>
          <a:blip r:embed="rId5">
            <a:alphaModFix/>
          </a:blip>
          <a:stretch>
            <a:fillRect/>
          </a:stretch>
        </p:blipFill>
        <p:spPr>
          <a:xfrm>
            <a:off x="5598875" y="1072100"/>
            <a:ext cx="2498449" cy="2498449"/>
          </a:xfrm>
          <a:prstGeom prst="rect">
            <a:avLst/>
          </a:prstGeom>
          <a:noFill/>
          <a:ln>
            <a:noFill/>
          </a:ln>
        </p:spPr>
      </p:pic>
      <p:sp>
        <p:nvSpPr>
          <p:cNvPr id="464" name="Google Shape;464;g2eb87d1ab1a_0_47"/>
          <p:cNvSpPr txBox="1"/>
          <p:nvPr/>
        </p:nvSpPr>
        <p:spPr>
          <a:xfrm>
            <a:off x="2168425" y="916925"/>
            <a:ext cx="3867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pl-PL" sz="1800" u="sng">
                <a:solidFill>
                  <a:schemeClr val="hlink"/>
                </a:solidFill>
                <a:hlinkClick r:id="rId6"/>
              </a:rPr>
              <a:t>Farming with Soil Life: A Handbook for Supporting Soil Invertebrates and Soil Health on Farms</a:t>
            </a:r>
            <a:endParaRPr b="1" sz="1800">
              <a:solidFill>
                <a:schemeClr val="dk1"/>
              </a:solidFill>
              <a:latin typeface="Calibri"/>
              <a:ea typeface="Calibri"/>
              <a:cs typeface="Calibri"/>
              <a:sym typeface="Calibri"/>
            </a:endParaRPr>
          </a:p>
        </p:txBody>
      </p:sp>
      <p:sp>
        <p:nvSpPr>
          <p:cNvPr id="465" name="Google Shape;465;g2eb87d1ab1a_0_47"/>
          <p:cNvSpPr txBox="1"/>
          <p:nvPr/>
        </p:nvSpPr>
        <p:spPr>
          <a:xfrm>
            <a:off x="5798775" y="4877400"/>
            <a:ext cx="300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PL" sz="1800" u="sng">
                <a:solidFill>
                  <a:schemeClr val="hlink"/>
                </a:solidFill>
                <a:hlinkClick r:id="rId7"/>
              </a:rPr>
              <a:t>Kiss The Ground - videos</a:t>
            </a:r>
            <a:endParaRPr sz="1800"/>
          </a:p>
          <a:p>
            <a:pPr indent="0" lvl="0" marL="0" rtl="0" algn="l">
              <a:spcBef>
                <a:spcPts val="0"/>
              </a:spcBef>
              <a:spcAft>
                <a:spcPts val="0"/>
              </a:spcAft>
              <a:buNone/>
            </a:pPr>
            <a:r>
              <a:rPr lang="pl-PL" sz="1800"/>
              <a:t>Find the film too!</a:t>
            </a:r>
            <a:endParaRPr sz="1800"/>
          </a:p>
        </p:txBody>
      </p:sp>
      <p:pic>
        <p:nvPicPr>
          <p:cNvPr id="466" name="Google Shape;466;g2eb87d1ab1a_0_47"/>
          <p:cNvPicPr preferRelativeResize="0"/>
          <p:nvPr/>
        </p:nvPicPr>
        <p:blipFill>
          <a:blip r:embed="rId8">
            <a:alphaModFix/>
          </a:blip>
          <a:stretch>
            <a:fillRect/>
          </a:stretch>
        </p:blipFill>
        <p:spPr>
          <a:xfrm>
            <a:off x="3772875" y="3570538"/>
            <a:ext cx="2045774" cy="2045774"/>
          </a:xfrm>
          <a:prstGeom prst="rect">
            <a:avLst/>
          </a:prstGeom>
          <a:noFill/>
          <a:ln>
            <a:noFill/>
          </a:ln>
        </p:spPr>
      </p:pic>
      <p:sp>
        <p:nvSpPr>
          <p:cNvPr id="467" name="Google Shape;467;g2eb87d1ab1a_0_47"/>
          <p:cNvSpPr txBox="1"/>
          <p:nvPr/>
        </p:nvSpPr>
        <p:spPr>
          <a:xfrm>
            <a:off x="8979088" y="4135425"/>
            <a:ext cx="3000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PL" sz="1800" u="sng">
                <a:solidFill>
                  <a:schemeClr val="hlink"/>
                </a:solidFill>
                <a:hlinkClick r:id="rId9"/>
              </a:rPr>
              <a:t>Soil Building – How to Make Deep Rich Soils by Imitating Nature - Permaculture Apprentice</a:t>
            </a:r>
            <a:endParaRPr sz="1800"/>
          </a:p>
        </p:txBody>
      </p:sp>
      <p:pic>
        <p:nvPicPr>
          <p:cNvPr id="468" name="Google Shape;468;g2eb87d1ab1a_0_47"/>
          <p:cNvPicPr preferRelativeResize="0"/>
          <p:nvPr/>
        </p:nvPicPr>
        <p:blipFill>
          <a:blip r:embed="rId10">
            <a:alphaModFix/>
          </a:blip>
          <a:stretch>
            <a:fillRect/>
          </a:stretch>
        </p:blipFill>
        <p:spPr>
          <a:xfrm>
            <a:off x="9377925" y="1979275"/>
            <a:ext cx="2045774" cy="20457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g2eb87d1ab1a_0_1"/>
          <p:cNvSpPr txBox="1"/>
          <p:nvPr>
            <p:ph type="title"/>
          </p:nvPr>
        </p:nvSpPr>
        <p:spPr>
          <a:xfrm>
            <a:off x="831850" y="697735"/>
            <a:ext cx="10515600" cy="2891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Case study</a:t>
            </a:r>
            <a:endParaRPr b="1" cap="small"/>
          </a:p>
        </p:txBody>
      </p:sp>
      <p:sp>
        <p:nvSpPr>
          <p:cNvPr id="474" name="Google Shape;474;g2eb87d1ab1a_0_1"/>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g2d3a4c777a5_0_87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480" name="Google Shape;480;g2d3a4c777a5_0_87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481" name="Google Shape;481;g2d3a4c777a5_0_876"/>
          <p:cNvPicPr preferRelativeResize="0"/>
          <p:nvPr/>
        </p:nvPicPr>
        <p:blipFill rotWithShape="1">
          <a:blip r:embed="rId3">
            <a:alphaModFix/>
          </a:blip>
          <a:srcRect b="0" l="0" r="0" t="0"/>
          <a:stretch/>
        </p:blipFill>
        <p:spPr>
          <a:xfrm>
            <a:off x="0" y="7299"/>
            <a:ext cx="12191999" cy="6843402"/>
          </a:xfrm>
          <a:prstGeom prst="rect">
            <a:avLst/>
          </a:prstGeom>
          <a:noFill/>
          <a:ln>
            <a:noFill/>
          </a:ln>
        </p:spPr>
      </p:pic>
      <p:sp>
        <p:nvSpPr>
          <p:cNvPr id="482" name="Google Shape;482;g2d3a4c777a5_0_876"/>
          <p:cNvSpPr txBox="1"/>
          <p:nvPr/>
        </p:nvSpPr>
        <p:spPr>
          <a:xfrm>
            <a:off x="9496800" y="6271575"/>
            <a:ext cx="3000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pl-PL" sz="15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800" u="none" cap="none" strike="noStrike">
              <a:solidFill>
                <a:schemeClr val="lt1"/>
              </a:solidFill>
              <a:latin typeface="Arial"/>
              <a:ea typeface="Arial"/>
              <a:cs typeface="Arial"/>
              <a:sym typeface="Arial"/>
            </a:endParaRPr>
          </a:p>
        </p:txBody>
      </p:sp>
      <p:sp>
        <p:nvSpPr>
          <p:cNvPr id="483" name="Google Shape;483;g2d3a4c777a5_0_876"/>
          <p:cNvSpPr txBox="1"/>
          <p:nvPr/>
        </p:nvSpPr>
        <p:spPr>
          <a:xfrm>
            <a:off x="3044500" y="1356875"/>
            <a:ext cx="3744300" cy="84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1" i="0" lang="pl-PL" sz="4300" u="none" cap="none" strike="noStrike">
                <a:solidFill>
                  <a:schemeClr val="lt1"/>
                </a:solidFill>
                <a:latin typeface="Barlow Semi Condensed"/>
                <a:ea typeface="Barlow Semi Condensed"/>
                <a:cs typeface="Barlow Semi Condensed"/>
                <a:sym typeface="Barlow Semi Condensed"/>
              </a:rPr>
              <a:t>S</a:t>
            </a:r>
            <a:r>
              <a:rPr b="1" lang="pl-PL" sz="4300">
                <a:solidFill>
                  <a:schemeClr val="lt1"/>
                </a:solidFill>
                <a:latin typeface="Barlow Semi Condensed"/>
                <a:ea typeface="Barlow Semi Condensed"/>
                <a:cs typeface="Barlow Semi Condensed"/>
                <a:sym typeface="Barlow Semi Condensed"/>
              </a:rPr>
              <a:t>epp Holzer</a:t>
            </a:r>
            <a:endParaRPr b="1" i="0" sz="2800" u="none" cap="none" strike="noStrike">
              <a:solidFill>
                <a:schemeClr val="lt1"/>
              </a:solidFill>
              <a:latin typeface="Barlow Semi Condensed"/>
              <a:ea typeface="Barlow Semi Condensed"/>
              <a:cs typeface="Barlow Semi Condensed"/>
              <a:sym typeface="Barlow Semi Condensed"/>
            </a:endParaRPr>
          </a:p>
        </p:txBody>
      </p:sp>
      <p:pic>
        <p:nvPicPr>
          <p:cNvPr id="484" name="Google Shape;484;g2d3a4c777a5_0_876"/>
          <p:cNvPicPr preferRelativeResize="0"/>
          <p:nvPr/>
        </p:nvPicPr>
        <p:blipFill rotWithShape="1">
          <a:blip r:embed="rId5">
            <a:alphaModFix/>
          </a:blip>
          <a:srcRect b="0" l="10009" r="3627" t="0"/>
          <a:stretch/>
        </p:blipFill>
        <p:spPr>
          <a:xfrm>
            <a:off x="10256250" y="70725"/>
            <a:ext cx="1844850" cy="746025"/>
          </a:xfrm>
          <a:prstGeom prst="rect">
            <a:avLst/>
          </a:prstGeom>
          <a:noFill/>
          <a:ln>
            <a:noFill/>
          </a:ln>
        </p:spPr>
      </p:pic>
      <p:sp>
        <p:nvSpPr>
          <p:cNvPr id="485" name="Google Shape;485;g2d3a4c777a5_0_876"/>
          <p:cNvSpPr txBox="1"/>
          <p:nvPr/>
        </p:nvSpPr>
        <p:spPr>
          <a:xfrm>
            <a:off x="9292150" y="1668500"/>
            <a:ext cx="2453100" cy="3788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PL" sz="1800">
                <a:solidFill>
                  <a:schemeClr val="dk2"/>
                </a:solidFill>
              </a:rPr>
              <a:t>Born &amp; raised in Krameterhof</a:t>
            </a:r>
            <a:endParaRPr sz="1800">
              <a:solidFill>
                <a:schemeClr val="dk2"/>
              </a:solidFill>
            </a:endParaRPr>
          </a:p>
          <a:p>
            <a:pPr indent="0" lvl="0" marL="0" rtl="0" algn="l">
              <a:spcBef>
                <a:spcPts val="0"/>
              </a:spcBef>
              <a:spcAft>
                <a:spcPts val="0"/>
              </a:spcAft>
              <a:buNone/>
            </a:pPr>
            <a:r>
              <a:rPr lang="pl-PL" sz="1800">
                <a:solidFill>
                  <a:schemeClr val="dk2"/>
                </a:solidFill>
              </a:rPr>
              <a:t>Fascinated</a:t>
            </a:r>
            <a:r>
              <a:rPr lang="pl-PL" sz="1800">
                <a:solidFill>
                  <a:schemeClr val="dk2"/>
                </a:solidFill>
              </a:rPr>
              <a:t> by nature </a:t>
            </a:r>
            <a:endParaRPr sz="1800">
              <a:solidFill>
                <a:schemeClr val="dk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g2d3a4c777a5_0_88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491" name="Google Shape;491;g2d3a4c777a5_0_88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492" name="Google Shape;492;g2d3a4c777a5_0_883"/>
          <p:cNvPicPr preferRelativeResize="0"/>
          <p:nvPr/>
        </p:nvPicPr>
        <p:blipFill rotWithShape="1">
          <a:blip r:embed="rId3">
            <a:alphaModFix/>
          </a:blip>
          <a:srcRect b="0" l="0" r="0" t="0"/>
          <a:stretch/>
        </p:blipFill>
        <p:spPr>
          <a:xfrm>
            <a:off x="0" y="-431808"/>
            <a:ext cx="12192000" cy="7721615"/>
          </a:xfrm>
          <a:prstGeom prst="rect">
            <a:avLst/>
          </a:prstGeom>
          <a:noFill/>
          <a:ln>
            <a:noFill/>
          </a:ln>
        </p:spPr>
      </p:pic>
      <p:sp>
        <p:nvSpPr>
          <p:cNvPr id="493" name="Google Shape;493;g2d3a4c777a5_0_883"/>
          <p:cNvSpPr txBox="1"/>
          <p:nvPr/>
        </p:nvSpPr>
        <p:spPr>
          <a:xfrm>
            <a:off x="8776300" y="6396625"/>
            <a:ext cx="30000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https://krameterhof.at/en/</a:t>
            </a:r>
            <a:endParaRPr b="0" i="0" sz="1400" u="none" cap="none" strike="noStrike">
              <a:solidFill>
                <a:schemeClr val="lt1"/>
              </a:solidFill>
              <a:latin typeface="Arial"/>
              <a:ea typeface="Arial"/>
              <a:cs typeface="Arial"/>
              <a:sym typeface="Arial"/>
            </a:endParaRPr>
          </a:p>
        </p:txBody>
      </p:sp>
      <p:sp>
        <p:nvSpPr>
          <p:cNvPr id="494" name="Google Shape;494;g2d3a4c777a5_0_883"/>
          <p:cNvSpPr txBox="1"/>
          <p:nvPr/>
        </p:nvSpPr>
        <p:spPr>
          <a:xfrm>
            <a:off x="1215700" y="1356875"/>
            <a:ext cx="3000000" cy="107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lang="pl-PL" sz="2900">
                <a:solidFill>
                  <a:schemeClr val="lt1"/>
                </a:solidFill>
                <a:latin typeface="Barlow Condensed"/>
                <a:ea typeface="Barlow Condensed"/>
                <a:cs typeface="Barlow Condensed"/>
                <a:sym typeface="Barlow Condensed"/>
              </a:rPr>
              <a:t>Krameterhof in Austria</a:t>
            </a:r>
            <a:endParaRPr b="0" i="0" sz="1400" u="none" cap="none" strike="noStrike">
              <a:solidFill>
                <a:schemeClr val="lt1"/>
              </a:solidFill>
              <a:latin typeface="Arial"/>
              <a:ea typeface="Arial"/>
              <a:cs typeface="Arial"/>
              <a:sym typeface="Arial"/>
            </a:endParaRPr>
          </a:p>
        </p:txBody>
      </p:sp>
      <p:pic>
        <p:nvPicPr>
          <p:cNvPr id="495" name="Google Shape;495;g2d3a4c777a5_0_883"/>
          <p:cNvPicPr preferRelativeResize="0"/>
          <p:nvPr/>
        </p:nvPicPr>
        <p:blipFill rotWithShape="1">
          <a:blip r:embed="rId5">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g2d3a4c777a5_0_890"/>
          <p:cNvPicPr preferRelativeResize="0"/>
          <p:nvPr/>
        </p:nvPicPr>
        <p:blipFill rotWithShape="1">
          <a:blip r:embed="rId3">
            <a:alphaModFix/>
          </a:blip>
          <a:srcRect b="0" l="0" r="0" t="0"/>
          <a:stretch/>
        </p:blipFill>
        <p:spPr>
          <a:xfrm>
            <a:off x="0" y="1"/>
            <a:ext cx="12192001" cy="6838122"/>
          </a:xfrm>
          <a:prstGeom prst="rect">
            <a:avLst/>
          </a:prstGeom>
          <a:noFill/>
          <a:ln>
            <a:noFill/>
          </a:ln>
        </p:spPr>
      </p:pic>
      <p:pic>
        <p:nvPicPr>
          <p:cNvPr id="501" name="Google Shape;501;g2d3a4c777a5_0_890"/>
          <p:cNvPicPr preferRelativeResize="0"/>
          <p:nvPr/>
        </p:nvPicPr>
        <p:blipFill rotWithShape="1">
          <a:blip r:embed="rId4">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g2d3a4c777a5_0_89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07" name="Google Shape;507;g2d3a4c777a5_0_89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08" name="Google Shape;508;g2d3a4c777a5_0_894"/>
          <p:cNvPicPr preferRelativeResize="0"/>
          <p:nvPr/>
        </p:nvPicPr>
        <p:blipFill rotWithShape="1">
          <a:blip r:embed="rId3">
            <a:alphaModFix/>
          </a:blip>
          <a:srcRect b="0" l="0" r="0" t="0"/>
          <a:stretch/>
        </p:blipFill>
        <p:spPr>
          <a:xfrm>
            <a:off x="3" y="-95250"/>
            <a:ext cx="5160645" cy="6858000"/>
          </a:xfrm>
          <a:prstGeom prst="rect">
            <a:avLst/>
          </a:prstGeom>
          <a:noFill/>
          <a:ln>
            <a:noFill/>
          </a:ln>
        </p:spPr>
      </p:pic>
      <p:pic>
        <p:nvPicPr>
          <p:cNvPr id="509" name="Google Shape;509;g2d3a4c777a5_0_894"/>
          <p:cNvPicPr preferRelativeResize="0"/>
          <p:nvPr/>
        </p:nvPicPr>
        <p:blipFill rotWithShape="1">
          <a:blip r:embed="rId3">
            <a:alphaModFix/>
          </a:blip>
          <a:srcRect b="0" l="0" r="0" t="0"/>
          <a:stretch/>
        </p:blipFill>
        <p:spPr>
          <a:xfrm>
            <a:off x="3036725" y="-5866453"/>
            <a:ext cx="11360699" cy="15097245"/>
          </a:xfrm>
          <a:prstGeom prst="rect">
            <a:avLst/>
          </a:prstGeom>
          <a:noFill/>
          <a:ln>
            <a:noFill/>
          </a:ln>
        </p:spPr>
      </p:pic>
      <p:sp>
        <p:nvSpPr>
          <p:cNvPr id="510" name="Google Shape;510;g2d3a4c777a5_0_894"/>
          <p:cNvSpPr txBox="1"/>
          <p:nvPr/>
        </p:nvSpPr>
        <p:spPr>
          <a:xfrm>
            <a:off x="8776300" y="6396625"/>
            <a:ext cx="3000000" cy="523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https://krameterhof.at/en/</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id="511" name="Google Shape;511;g2d3a4c777a5_0_894"/>
          <p:cNvPicPr preferRelativeResize="0"/>
          <p:nvPr/>
        </p:nvPicPr>
        <p:blipFill rotWithShape="1">
          <a:blip r:embed="rId5">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2d3a4c777a5_0_90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17" name="Google Shape;517;g2d3a4c777a5_0_90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18" name="Google Shape;518;g2d3a4c777a5_0_902"/>
          <p:cNvPicPr preferRelativeResize="0"/>
          <p:nvPr/>
        </p:nvPicPr>
        <p:blipFill rotWithShape="1">
          <a:blip r:embed="rId3">
            <a:alphaModFix/>
          </a:blip>
          <a:srcRect b="0" l="0" r="0" t="0"/>
          <a:stretch/>
        </p:blipFill>
        <p:spPr>
          <a:xfrm>
            <a:off x="0" y="-863607"/>
            <a:ext cx="12192000" cy="7721608"/>
          </a:xfrm>
          <a:prstGeom prst="rect">
            <a:avLst/>
          </a:prstGeom>
          <a:noFill/>
          <a:ln>
            <a:noFill/>
          </a:ln>
        </p:spPr>
      </p:pic>
      <p:sp>
        <p:nvSpPr>
          <p:cNvPr id="519" name="Google Shape;519;g2d3a4c777a5_0_902"/>
          <p:cNvSpPr txBox="1"/>
          <p:nvPr/>
        </p:nvSpPr>
        <p:spPr>
          <a:xfrm>
            <a:off x="152400" y="6396625"/>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https://krameterhof.at/en/</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id="520" name="Google Shape;520;g2d3a4c777a5_0_902"/>
          <p:cNvPicPr preferRelativeResize="0"/>
          <p:nvPr/>
        </p:nvPicPr>
        <p:blipFill rotWithShape="1">
          <a:blip r:embed="rId5">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2d3a4c777a5_0_90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26" name="Google Shape;526;g2d3a4c777a5_0_90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27" name="Google Shape;527;g2d3a4c777a5_0_909"/>
          <p:cNvPicPr preferRelativeResize="0"/>
          <p:nvPr/>
        </p:nvPicPr>
        <p:blipFill rotWithShape="1">
          <a:blip r:embed="rId3">
            <a:alphaModFix/>
          </a:blip>
          <a:srcRect b="0" l="0" r="0" t="0"/>
          <a:stretch/>
        </p:blipFill>
        <p:spPr>
          <a:xfrm>
            <a:off x="0" y="-1273951"/>
            <a:ext cx="12192000" cy="8131952"/>
          </a:xfrm>
          <a:prstGeom prst="rect">
            <a:avLst/>
          </a:prstGeom>
          <a:noFill/>
          <a:ln>
            <a:noFill/>
          </a:ln>
        </p:spPr>
      </p:pic>
      <p:sp>
        <p:nvSpPr>
          <p:cNvPr id="528" name="Google Shape;528;g2d3a4c777a5_0_909"/>
          <p:cNvSpPr txBox="1"/>
          <p:nvPr/>
        </p:nvSpPr>
        <p:spPr>
          <a:xfrm>
            <a:off x="9877800" y="6362700"/>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600" u="none" cap="none" strike="noStrike">
              <a:solidFill>
                <a:schemeClr val="lt1"/>
              </a:solidFill>
              <a:latin typeface="Arial"/>
              <a:ea typeface="Arial"/>
              <a:cs typeface="Arial"/>
              <a:sym typeface="Arial"/>
            </a:endParaRPr>
          </a:p>
        </p:txBody>
      </p:sp>
      <p:pic>
        <p:nvPicPr>
          <p:cNvPr id="529" name="Google Shape;529;g2d3a4c777a5_0_909"/>
          <p:cNvPicPr preferRelativeResize="0"/>
          <p:nvPr/>
        </p:nvPicPr>
        <p:blipFill rotWithShape="1">
          <a:blip r:embed="rId5">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2eb87d1ab1a_0_28"/>
          <p:cNvSpPr txBox="1"/>
          <p:nvPr>
            <p:ph type="title"/>
          </p:nvPr>
        </p:nvSpPr>
        <p:spPr>
          <a:xfrm>
            <a:off x="831850" y="697735"/>
            <a:ext cx="10515600" cy="2891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Glossary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g2d3a4c777a5_0_91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35" name="Google Shape;535;g2d3a4c777a5_0_91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36" name="Google Shape;536;g2d3a4c777a5_0_916"/>
          <p:cNvPicPr preferRelativeResize="0"/>
          <p:nvPr/>
        </p:nvPicPr>
        <p:blipFill rotWithShape="1">
          <a:blip r:embed="rId3">
            <a:alphaModFix/>
          </a:blip>
          <a:srcRect b="0" l="0" r="0" t="0"/>
          <a:stretch/>
        </p:blipFill>
        <p:spPr>
          <a:xfrm>
            <a:off x="0" y="-1273951"/>
            <a:ext cx="12192000" cy="8131952"/>
          </a:xfrm>
          <a:prstGeom prst="rect">
            <a:avLst/>
          </a:prstGeom>
          <a:noFill/>
          <a:ln>
            <a:noFill/>
          </a:ln>
        </p:spPr>
      </p:pic>
      <p:sp>
        <p:nvSpPr>
          <p:cNvPr id="537" name="Google Shape;537;g2d3a4c777a5_0_916"/>
          <p:cNvSpPr txBox="1"/>
          <p:nvPr/>
        </p:nvSpPr>
        <p:spPr>
          <a:xfrm>
            <a:off x="9877800" y="6362700"/>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600" u="none" cap="none" strike="noStrike">
              <a:solidFill>
                <a:schemeClr val="lt1"/>
              </a:solidFill>
              <a:latin typeface="Arial"/>
              <a:ea typeface="Arial"/>
              <a:cs typeface="Arial"/>
              <a:sym typeface="Arial"/>
            </a:endParaRPr>
          </a:p>
        </p:txBody>
      </p:sp>
      <p:pic>
        <p:nvPicPr>
          <p:cNvPr id="538" name="Google Shape;538;g2d3a4c777a5_0_916"/>
          <p:cNvPicPr preferRelativeResize="0"/>
          <p:nvPr/>
        </p:nvPicPr>
        <p:blipFill rotWithShape="1">
          <a:blip r:embed="rId5">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g2d3a4c777a5_0_92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44" name="Google Shape;544;g2d3a4c777a5_0_92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45" name="Google Shape;545;g2d3a4c777a5_0_923"/>
          <p:cNvPicPr preferRelativeResize="0"/>
          <p:nvPr/>
        </p:nvPicPr>
        <p:blipFill rotWithShape="1">
          <a:blip r:embed="rId3">
            <a:alphaModFix/>
          </a:blip>
          <a:srcRect b="0" l="0" r="0" t="0"/>
          <a:stretch/>
        </p:blipFill>
        <p:spPr>
          <a:xfrm>
            <a:off x="0" y="-431808"/>
            <a:ext cx="12192000" cy="7721615"/>
          </a:xfrm>
          <a:prstGeom prst="rect">
            <a:avLst/>
          </a:prstGeom>
          <a:noFill/>
          <a:ln>
            <a:noFill/>
          </a:ln>
        </p:spPr>
      </p:pic>
      <p:sp>
        <p:nvSpPr>
          <p:cNvPr id="546" name="Google Shape;546;g2d3a4c777a5_0_923"/>
          <p:cNvSpPr txBox="1"/>
          <p:nvPr/>
        </p:nvSpPr>
        <p:spPr>
          <a:xfrm>
            <a:off x="8776300" y="6396625"/>
            <a:ext cx="3000000" cy="523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https://krameterhof.at/en/</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id="547" name="Google Shape;547;g2d3a4c777a5_0_923"/>
          <p:cNvPicPr preferRelativeResize="0"/>
          <p:nvPr/>
        </p:nvPicPr>
        <p:blipFill rotWithShape="1">
          <a:blip r:embed="rId5">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g2d3a4c777a5_0_93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53" name="Google Shape;553;g2d3a4c777a5_0_93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54" name="Google Shape;554;g2d3a4c777a5_0_930"/>
          <p:cNvPicPr preferRelativeResize="0"/>
          <p:nvPr/>
        </p:nvPicPr>
        <p:blipFill rotWithShape="1">
          <a:blip r:embed="rId3">
            <a:alphaModFix/>
          </a:blip>
          <a:srcRect b="0" l="0" r="0" t="0"/>
          <a:stretch/>
        </p:blipFill>
        <p:spPr>
          <a:xfrm>
            <a:off x="0" y="-636976"/>
            <a:ext cx="12192000" cy="8131952"/>
          </a:xfrm>
          <a:prstGeom prst="rect">
            <a:avLst/>
          </a:prstGeom>
          <a:noFill/>
          <a:ln>
            <a:noFill/>
          </a:ln>
        </p:spPr>
      </p:pic>
      <p:sp>
        <p:nvSpPr>
          <p:cNvPr id="555" name="Google Shape;555;g2d3a4c777a5_0_930"/>
          <p:cNvSpPr txBox="1"/>
          <p:nvPr/>
        </p:nvSpPr>
        <p:spPr>
          <a:xfrm>
            <a:off x="9877800" y="6362700"/>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600" u="none" cap="none" strike="noStrike">
              <a:solidFill>
                <a:schemeClr val="lt1"/>
              </a:solidFill>
              <a:latin typeface="Arial"/>
              <a:ea typeface="Arial"/>
              <a:cs typeface="Arial"/>
              <a:sym typeface="Arial"/>
            </a:endParaRPr>
          </a:p>
        </p:txBody>
      </p:sp>
      <p:pic>
        <p:nvPicPr>
          <p:cNvPr id="556" name="Google Shape;556;g2d3a4c777a5_0_930"/>
          <p:cNvPicPr preferRelativeResize="0"/>
          <p:nvPr/>
        </p:nvPicPr>
        <p:blipFill rotWithShape="1">
          <a:blip r:embed="rId5">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g2d3a4c777a5_0_937"/>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62" name="Google Shape;562;g2d3a4c777a5_0_937"/>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63" name="Google Shape;563;g2d3a4c777a5_0_937"/>
          <p:cNvPicPr preferRelativeResize="0"/>
          <p:nvPr/>
        </p:nvPicPr>
        <p:blipFill rotWithShape="1">
          <a:blip r:embed="rId3">
            <a:alphaModFix/>
          </a:blip>
          <a:srcRect b="0" l="0" r="0" t="0"/>
          <a:stretch/>
        </p:blipFill>
        <p:spPr>
          <a:xfrm>
            <a:off x="0" y="-1276845"/>
            <a:ext cx="12192001" cy="8134846"/>
          </a:xfrm>
          <a:prstGeom prst="rect">
            <a:avLst/>
          </a:prstGeom>
          <a:noFill/>
          <a:ln>
            <a:noFill/>
          </a:ln>
        </p:spPr>
      </p:pic>
      <p:sp>
        <p:nvSpPr>
          <p:cNvPr id="564" name="Google Shape;564;g2d3a4c777a5_0_937"/>
          <p:cNvSpPr txBox="1"/>
          <p:nvPr/>
        </p:nvSpPr>
        <p:spPr>
          <a:xfrm>
            <a:off x="9877800" y="6362700"/>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600" u="none" cap="none" strike="noStrike">
              <a:solidFill>
                <a:schemeClr val="lt1"/>
              </a:solidFill>
              <a:latin typeface="Arial"/>
              <a:ea typeface="Arial"/>
              <a:cs typeface="Arial"/>
              <a:sym typeface="Arial"/>
            </a:endParaRPr>
          </a:p>
        </p:txBody>
      </p:sp>
      <p:pic>
        <p:nvPicPr>
          <p:cNvPr id="565" name="Google Shape;565;g2d3a4c777a5_0_937"/>
          <p:cNvPicPr preferRelativeResize="0"/>
          <p:nvPr/>
        </p:nvPicPr>
        <p:blipFill rotWithShape="1">
          <a:blip r:embed="rId5">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g2d3a4c777a5_0_94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71" name="Google Shape;571;g2d3a4c777a5_0_94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72" name="Google Shape;572;g2d3a4c777a5_0_944"/>
          <p:cNvPicPr preferRelativeResize="0"/>
          <p:nvPr/>
        </p:nvPicPr>
        <p:blipFill rotWithShape="1">
          <a:blip r:embed="rId3">
            <a:alphaModFix/>
          </a:blip>
          <a:srcRect b="7817" l="0" r="0" t="0"/>
          <a:stretch/>
        </p:blipFill>
        <p:spPr>
          <a:xfrm>
            <a:off x="0" y="-635000"/>
            <a:ext cx="12192002" cy="7493001"/>
          </a:xfrm>
          <a:prstGeom prst="rect">
            <a:avLst/>
          </a:prstGeom>
          <a:noFill/>
          <a:ln>
            <a:noFill/>
          </a:ln>
        </p:spPr>
      </p:pic>
      <p:sp>
        <p:nvSpPr>
          <p:cNvPr id="573" name="Google Shape;573;g2d3a4c777a5_0_944"/>
          <p:cNvSpPr txBox="1"/>
          <p:nvPr/>
        </p:nvSpPr>
        <p:spPr>
          <a:xfrm>
            <a:off x="9877800" y="6362700"/>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600" u="none" cap="none" strike="noStrike">
              <a:solidFill>
                <a:schemeClr val="lt1"/>
              </a:solidFill>
              <a:latin typeface="Arial"/>
              <a:ea typeface="Arial"/>
              <a:cs typeface="Arial"/>
              <a:sym typeface="Arial"/>
            </a:endParaRPr>
          </a:p>
        </p:txBody>
      </p:sp>
      <p:pic>
        <p:nvPicPr>
          <p:cNvPr id="574" name="Google Shape;574;g2d3a4c777a5_0_944"/>
          <p:cNvPicPr preferRelativeResize="0"/>
          <p:nvPr/>
        </p:nvPicPr>
        <p:blipFill rotWithShape="1">
          <a:blip r:embed="rId5">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2d3a4c777a5_0_95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80" name="Google Shape;580;g2d3a4c777a5_0_95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81" name="Google Shape;581;g2d3a4c777a5_0_951"/>
          <p:cNvPicPr preferRelativeResize="0"/>
          <p:nvPr/>
        </p:nvPicPr>
        <p:blipFill rotWithShape="1">
          <a:blip r:embed="rId3">
            <a:alphaModFix/>
          </a:blip>
          <a:srcRect b="0" l="0" r="0" t="0"/>
          <a:stretch/>
        </p:blipFill>
        <p:spPr>
          <a:xfrm>
            <a:off x="0" y="-1273951"/>
            <a:ext cx="12192000" cy="8131952"/>
          </a:xfrm>
          <a:prstGeom prst="rect">
            <a:avLst/>
          </a:prstGeom>
          <a:noFill/>
          <a:ln>
            <a:noFill/>
          </a:ln>
        </p:spPr>
      </p:pic>
      <p:sp>
        <p:nvSpPr>
          <p:cNvPr id="582" name="Google Shape;582;g2d3a4c777a5_0_951"/>
          <p:cNvSpPr txBox="1"/>
          <p:nvPr/>
        </p:nvSpPr>
        <p:spPr>
          <a:xfrm>
            <a:off x="9877800" y="6362700"/>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600" u="none" cap="none" strike="noStrike">
              <a:solidFill>
                <a:schemeClr val="lt1"/>
              </a:solidFill>
              <a:latin typeface="Arial"/>
              <a:ea typeface="Arial"/>
              <a:cs typeface="Arial"/>
              <a:sym typeface="Arial"/>
            </a:endParaRPr>
          </a:p>
        </p:txBody>
      </p:sp>
      <p:pic>
        <p:nvPicPr>
          <p:cNvPr id="583" name="Google Shape;583;g2d3a4c777a5_0_951"/>
          <p:cNvPicPr preferRelativeResize="0"/>
          <p:nvPr/>
        </p:nvPicPr>
        <p:blipFill rotWithShape="1">
          <a:blip r:embed="rId5">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g2d3a4c777a5_0_958"/>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89" name="Google Shape;589;g2d3a4c777a5_0_95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90" name="Google Shape;590;g2d3a4c777a5_0_958"/>
          <p:cNvPicPr preferRelativeResize="0"/>
          <p:nvPr/>
        </p:nvPicPr>
        <p:blipFill rotWithShape="1">
          <a:blip r:embed="rId3">
            <a:alphaModFix/>
          </a:blip>
          <a:srcRect b="0" l="0" r="0" t="0"/>
          <a:stretch/>
        </p:blipFill>
        <p:spPr>
          <a:xfrm>
            <a:off x="0" y="-1272342"/>
            <a:ext cx="12191999" cy="8130341"/>
          </a:xfrm>
          <a:prstGeom prst="rect">
            <a:avLst/>
          </a:prstGeom>
          <a:noFill/>
          <a:ln>
            <a:noFill/>
          </a:ln>
        </p:spPr>
      </p:pic>
      <p:sp>
        <p:nvSpPr>
          <p:cNvPr id="591" name="Google Shape;591;g2d3a4c777a5_0_958"/>
          <p:cNvSpPr txBox="1"/>
          <p:nvPr/>
        </p:nvSpPr>
        <p:spPr>
          <a:xfrm>
            <a:off x="9877800" y="6362700"/>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600" u="none" cap="none" strike="noStrike">
              <a:solidFill>
                <a:schemeClr val="lt1"/>
              </a:solidFill>
              <a:latin typeface="Arial"/>
              <a:ea typeface="Arial"/>
              <a:cs typeface="Arial"/>
              <a:sym typeface="Arial"/>
            </a:endParaRPr>
          </a:p>
        </p:txBody>
      </p:sp>
      <p:pic>
        <p:nvPicPr>
          <p:cNvPr id="592" name="Google Shape;592;g2d3a4c777a5_0_958"/>
          <p:cNvPicPr preferRelativeResize="0"/>
          <p:nvPr/>
        </p:nvPicPr>
        <p:blipFill rotWithShape="1">
          <a:blip r:embed="rId5">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g2d3a4c777a5_0_96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598" name="Google Shape;598;g2d3a4c777a5_0_96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599" name="Google Shape;599;g2d3a4c777a5_0_965"/>
          <p:cNvPicPr preferRelativeResize="0"/>
          <p:nvPr/>
        </p:nvPicPr>
        <p:blipFill rotWithShape="1">
          <a:blip r:embed="rId3">
            <a:alphaModFix/>
          </a:blip>
          <a:srcRect b="0" l="0" r="0" t="0"/>
          <a:stretch/>
        </p:blipFill>
        <p:spPr>
          <a:xfrm>
            <a:off x="0" y="-1273951"/>
            <a:ext cx="12192000" cy="8131952"/>
          </a:xfrm>
          <a:prstGeom prst="rect">
            <a:avLst/>
          </a:prstGeom>
          <a:noFill/>
          <a:ln>
            <a:noFill/>
          </a:ln>
        </p:spPr>
      </p:pic>
      <p:sp>
        <p:nvSpPr>
          <p:cNvPr id="600" name="Google Shape;600;g2d3a4c777a5_0_965"/>
          <p:cNvSpPr txBox="1"/>
          <p:nvPr/>
        </p:nvSpPr>
        <p:spPr>
          <a:xfrm>
            <a:off x="9877800" y="6362700"/>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600" u="none" cap="none" strike="noStrike">
              <a:solidFill>
                <a:schemeClr val="lt1"/>
              </a:solidFill>
              <a:latin typeface="Arial"/>
              <a:ea typeface="Arial"/>
              <a:cs typeface="Arial"/>
              <a:sym typeface="Arial"/>
            </a:endParaRPr>
          </a:p>
        </p:txBody>
      </p:sp>
      <p:pic>
        <p:nvPicPr>
          <p:cNvPr id="601" name="Google Shape;601;g2d3a4c777a5_0_965"/>
          <p:cNvPicPr preferRelativeResize="0"/>
          <p:nvPr/>
        </p:nvPicPr>
        <p:blipFill rotWithShape="1">
          <a:blip r:embed="rId5">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g2d3a4c777a5_0_97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607" name="Google Shape;607;g2d3a4c777a5_0_97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608" name="Google Shape;608;g2d3a4c777a5_0_972"/>
          <p:cNvPicPr preferRelativeResize="0"/>
          <p:nvPr/>
        </p:nvPicPr>
        <p:blipFill rotWithShape="1">
          <a:blip r:embed="rId3">
            <a:alphaModFix/>
          </a:blip>
          <a:srcRect b="0" l="0" r="0" t="0"/>
          <a:stretch/>
        </p:blipFill>
        <p:spPr>
          <a:xfrm>
            <a:off x="0" y="-1273951"/>
            <a:ext cx="12192000" cy="8131952"/>
          </a:xfrm>
          <a:prstGeom prst="rect">
            <a:avLst/>
          </a:prstGeom>
          <a:noFill/>
          <a:ln>
            <a:noFill/>
          </a:ln>
        </p:spPr>
      </p:pic>
      <p:sp>
        <p:nvSpPr>
          <p:cNvPr id="609" name="Google Shape;609;g2d3a4c777a5_0_972"/>
          <p:cNvSpPr txBox="1"/>
          <p:nvPr/>
        </p:nvSpPr>
        <p:spPr>
          <a:xfrm>
            <a:off x="9877800" y="6362700"/>
            <a:ext cx="3000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PL" sz="1300" u="sng" cap="none" strike="noStrike">
                <a:solidFill>
                  <a:schemeClr val="lt1"/>
                </a:solidFill>
                <a:latin typeface="Arial"/>
                <a:ea typeface="Arial"/>
                <a:cs typeface="Arial"/>
                <a:sym typeface="Arial"/>
                <a:hlinkClick r:id="rId4">
                  <a:extLst>
                    <a:ext uri="{A12FA001-AC4F-418D-AE19-62706E023703}">
                      <ahyp:hlinkClr val="tx"/>
                    </a:ext>
                  </a:extLst>
                </a:hlinkClick>
              </a:rPr>
              <a:t>https://seppholzer.at/en/</a:t>
            </a:r>
            <a:endParaRPr b="0" i="0" sz="1600" u="none" cap="none" strike="noStrike">
              <a:solidFill>
                <a:schemeClr val="lt1"/>
              </a:solidFill>
              <a:latin typeface="Arial"/>
              <a:ea typeface="Arial"/>
              <a:cs typeface="Arial"/>
              <a:sym typeface="Arial"/>
            </a:endParaRPr>
          </a:p>
        </p:txBody>
      </p:sp>
      <p:pic>
        <p:nvPicPr>
          <p:cNvPr id="610" name="Google Shape;610;g2d3a4c777a5_0_972"/>
          <p:cNvPicPr preferRelativeResize="0"/>
          <p:nvPr/>
        </p:nvPicPr>
        <p:blipFill rotWithShape="1">
          <a:blip r:embed="rId5">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g2d3a4c777a5_0_97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t/>
            </a:r>
            <a:endParaRPr/>
          </a:p>
        </p:txBody>
      </p:sp>
      <p:sp>
        <p:nvSpPr>
          <p:cNvPr id="616" name="Google Shape;616;g2d3a4c777a5_0_97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t/>
            </a:r>
            <a:endParaRPr/>
          </a:p>
        </p:txBody>
      </p:sp>
      <p:pic>
        <p:nvPicPr>
          <p:cNvPr id="617" name="Google Shape;617;g2d3a4c777a5_0_979"/>
          <p:cNvPicPr preferRelativeResize="0"/>
          <p:nvPr/>
        </p:nvPicPr>
        <p:blipFill rotWithShape="1">
          <a:blip r:embed="rId3">
            <a:alphaModFix/>
          </a:blip>
          <a:srcRect b="0" l="0" r="0" t="0"/>
          <a:stretch/>
        </p:blipFill>
        <p:spPr>
          <a:xfrm>
            <a:off x="0" y="-431800"/>
            <a:ext cx="12192000" cy="7721608"/>
          </a:xfrm>
          <a:prstGeom prst="rect">
            <a:avLst/>
          </a:prstGeom>
          <a:noFill/>
          <a:ln>
            <a:noFill/>
          </a:ln>
        </p:spPr>
      </p:pic>
      <p:sp>
        <p:nvSpPr>
          <p:cNvPr id="618" name="Google Shape;618;g2d3a4c777a5_0_979"/>
          <p:cNvSpPr txBox="1"/>
          <p:nvPr/>
        </p:nvSpPr>
        <p:spPr>
          <a:xfrm>
            <a:off x="8776300" y="6396625"/>
            <a:ext cx="3000000" cy="523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pl-PL" sz="1100" u="sng" cap="none" strike="noStrike">
                <a:solidFill>
                  <a:schemeClr val="lt1"/>
                </a:solidFill>
                <a:latin typeface="Arial"/>
                <a:ea typeface="Arial"/>
                <a:cs typeface="Arial"/>
                <a:sym typeface="Arial"/>
                <a:hlinkClick r:id="rId4">
                  <a:extLst>
                    <a:ext uri="{A12FA001-AC4F-418D-AE19-62706E023703}">
                      <ahyp:hlinkClr val="tx"/>
                    </a:ext>
                  </a:extLst>
                </a:hlinkClick>
              </a:rPr>
              <a:t>https://krameterhof.at/en/</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id="619" name="Google Shape;619;g2d3a4c777a5_0_979"/>
          <p:cNvPicPr preferRelativeResize="0"/>
          <p:nvPr/>
        </p:nvPicPr>
        <p:blipFill rotWithShape="1">
          <a:blip r:embed="rId5">
            <a:alphaModFix/>
          </a:blip>
          <a:srcRect b="0" l="10009" r="3627" t="0"/>
          <a:stretch/>
        </p:blipFill>
        <p:spPr>
          <a:xfrm>
            <a:off x="10256250" y="70725"/>
            <a:ext cx="1844850" cy="746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2d3a4c777a5_0_0"/>
          <p:cNvSpPr txBox="1"/>
          <p:nvPr/>
        </p:nvSpPr>
        <p:spPr>
          <a:xfrm>
            <a:off x="991925" y="1815425"/>
            <a:ext cx="10627800" cy="1323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rPr b="0" i="0" lang="pl-PL" sz="2500" u="none" cap="none" strike="noStrike">
                <a:solidFill>
                  <a:schemeClr val="dk1"/>
                </a:solidFill>
                <a:latin typeface="Barlow Semi Condensed Medium"/>
                <a:ea typeface="Barlow Semi Condensed Medium"/>
                <a:cs typeface="Barlow Semi Condensed Medium"/>
                <a:sym typeface="Barlow Semi Condensed Medium"/>
              </a:rPr>
              <a:t>which means:</a:t>
            </a:r>
            <a:endParaRPr b="0" i="0" sz="2500" u="none" cap="none" strike="noStrike">
              <a:solidFill>
                <a:schemeClr val="dk1"/>
              </a:solidFill>
              <a:latin typeface="Barlow Semi Condensed Medium"/>
              <a:ea typeface="Barlow Semi Condensed Medium"/>
              <a:cs typeface="Barlow Semi Condensed Medium"/>
              <a:sym typeface="Barlow Semi Condensed Medium"/>
            </a:endParaRPr>
          </a:p>
          <a:p>
            <a:pPr indent="0" lvl="0" marL="0" marR="0" rtl="0" algn="l">
              <a:lnSpc>
                <a:spcPct val="100000"/>
              </a:lnSpc>
              <a:spcBef>
                <a:spcPts val="0"/>
              </a:spcBef>
              <a:spcAft>
                <a:spcPts val="0"/>
              </a:spcAft>
              <a:buClr>
                <a:srgbClr val="000000"/>
              </a:buClr>
              <a:buSzPts val="4500"/>
              <a:buFont typeface="Arial"/>
              <a:buNone/>
            </a:pPr>
            <a:r>
              <a:rPr b="0" i="0" lang="pl-PL" sz="4500" u="none" cap="none" strike="noStrike">
                <a:solidFill>
                  <a:schemeClr val="dk1"/>
                </a:solidFill>
                <a:latin typeface="Barlow Semi Condensed Medium"/>
                <a:ea typeface="Barlow Semi Condensed Medium"/>
                <a:cs typeface="Barlow Semi Condensed Medium"/>
                <a:sym typeface="Barlow Semi Condensed Medium"/>
              </a:rPr>
              <a:t>Saving soil &amp; keeping it healthy + functional</a:t>
            </a:r>
            <a:endParaRPr b="0" i="0" sz="2600" u="none" cap="none" strike="noStrike">
              <a:solidFill>
                <a:srgbClr val="000000"/>
              </a:solidFill>
              <a:latin typeface="Barlow Semi Condensed Medium"/>
              <a:ea typeface="Barlow Semi Condensed Medium"/>
              <a:cs typeface="Barlow Semi Condensed Medium"/>
              <a:sym typeface="Barlow Semi Condensed Medium"/>
            </a:endParaRPr>
          </a:p>
        </p:txBody>
      </p:sp>
      <p:sp>
        <p:nvSpPr>
          <p:cNvPr id="159" name="Google Shape;159;g2d3a4c777a5_0_0"/>
          <p:cNvSpPr txBox="1"/>
          <p:nvPr/>
        </p:nvSpPr>
        <p:spPr>
          <a:xfrm>
            <a:off x="7087867" y="3537300"/>
            <a:ext cx="3890400" cy="20754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700"/>
              <a:buFont typeface="Arial"/>
              <a:buNone/>
            </a:pPr>
            <a:r>
              <a:rPr b="0" i="0" lang="pl-PL" sz="2700" u="none" cap="none" strike="noStrike">
                <a:solidFill>
                  <a:schemeClr val="dk1"/>
                </a:solidFill>
                <a:latin typeface="Barlow Condensed"/>
                <a:ea typeface="Barlow Condensed"/>
                <a:cs typeface="Barlow Condensed"/>
                <a:sym typeface="Barlow Condensed"/>
              </a:rPr>
              <a:t>-   WARNING    -</a:t>
            </a:r>
            <a:endParaRPr b="0" i="0" sz="2700" u="none" cap="none" strike="noStrike">
              <a:solidFill>
                <a:schemeClr val="dk1"/>
              </a:solidFill>
              <a:latin typeface="Barlow Condensed"/>
              <a:ea typeface="Barlow Condensed"/>
              <a:cs typeface="Barlow Condensed"/>
              <a:sym typeface="Barlow Condensed"/>
            </a:endParaRPr>
          </a:p>
          <a:p>
            <a:pPr indent="0" lvl="0" marL="0" marR="0" rtl="0" algn="just">
              <a:lnSpc>
                <a:spcPct val="100000"/>
              </a:lnSpc>
              <a:spcBef>
                <a:spcPts val="1300"/>
              </a:spcBef>
              <a:spcAft>
                <a:spcPts val="0"/>
              </a:spcAft>
              <a:buClr>
                <a:srgbClr val="000000"/>
              </a:buClr>
              <a:buSzPts val="2700"/>
              <a:buFont typeface="Arial"/>
              <a:buNone/>
            </a:pPr>
            <a:r>
              <a:rPr b="0" i="0" lang="pl-PL" sz="2700" u="none" cap="none" strike="noStrike">
                <a:solidFill>
                  <a:schemeClr val="dk1"/>
                </a:solidFill>
                <a:latin typeface="Barlow Condensed"/>
                <a:ea typeface="Barlow Condensed"/>
                <a:cs typeface="Barlow Condensed"/>
                <a:sym typeface="Barlow Condensed"/>
              </a:rPr>
              <a:t>Healthy soil is crucial for us and all ecosystems on land to continue  living  on  this  planet</a:t>
            </a:r>
            <a:endParaRPr b="0" i="0" sz="4000" u="none" cap="none" strike="noStrike">
              <a:solidFill>
                <a:schemeClr val="dk1"/>
              </a:solidFill>
              <a:latin typeface="Sue Ellen Francisco"/>
              <a:ea typeface="Sue Ellen Francisco"/>
              <a:cs typeface="Sue Ellen Francisco"/>
              <a:sym typeface="Sue Ellen Francisco"/>
            </a:endParaRPr>
          </a:p>
        </p:txBody>
      </p:sp>
      <p:sp>
        <p:nvSpPr>
          <p:cNvPr id="160" name="Google Shape;160;g2d3a4c777a5_0_0"/>
          <p:cNvSpPr txBox="1"/>
          <p:nvPr/>
        </p:nvSpPr>
        <p:spPr>
          <a:xfrm>
            <a:off x="537333" y="719233"/>
            <a:ext cx="5962500" cy="815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Soil management</a:t>
            </a:r>
            <a:endParaRPr b="1" i="0" sz="3700" u="none" cap="none" strike="noStrike">
              <a:solidFill>
                <a:srgbClr val="000000"/>
              </a:solidFill>
              <a:latin typeface="Barlow Semi Condensed"/>
              <a:ea typeface="Barlow Semi Condensed"/>
              <a:cs typeface="Barlow Semi Condensed"/>
              <a:sym typeface="Barlow Semi Condense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g2eb87d1ab1a_0_38"/>
          <p:cNvSpPr txBox="1"/>
          <p:nvPr>
            <p:ph type="title"/>
          </p:nvPr>
        </p:nvSpPr>
        <p:spPr>
          <a:xfrm>
            <a:off x="831850" y="1029460"/>
            <a:ext cx="10515600" cy="2891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Imagining and designing </a:t>
            </a:r>
            <a:endParaRPr/>
          </a:p>
        </p:txBody>
      </p:sp>
      <p:sp>
        <p:nvSpPr>
          <p:cNvPr id="625" name="Google Shape;625;g2eb87d1ab1a_0_3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9" name="Shape 629"/>
        <p:cNvGrpSpPr/>
        <p:nvPr/>
      </p:nvGrpSpPr>
      <p:grpSpPr>
        <a:xfrm>
          <a:off x="0" y="0"/>
          <a:ext cx="0" cy="0"/>
          <a:chOff x="0" y="0"/>
          <a:chExt cx="0" cy="0"/>
        </a:xfrm>
      </p:grpSpPr>
      <p:pic>
        <p:nvPicPr>
          <p:cNvPr id="630" name="Google Shape;630;g2d3a4c777a5_0_1043"/>
          <p:cNvPicPr preferRelativeResize="0"/>
          <p:nvPr/>
        </p:nvPicPr>
        <p:blipFill rotWithShape="1">
          <a:blip r:embed="rId3">
            <a:alphaModFix/>
          </a:blip>
          <a:srcRect b="0" l="0" r="28835" t="0"/>
          <a:stretch/>
        </p:blipFill>
        <p:spPr>
          <a:xfrm>
            <a:off x="1" y="717775"/>
            <a:ext cx="2999999" cy="5109849"/>
          </a:xfrm>
          <a:prstGeom prst="rect">
            <a:avLst/>
          </a:prstGeom>
          <a:noFill/>
          <a:ln>
            <a:noFill/>
          </a:ln>
        </p:spPr>
      </p:pic>
      <p:pic>
        <p:nvPicPr>
          <p:cNvPr id="631" name="Google Shape;631;g2d3a4c777a5_0_1043"/>
          <p:cNvPicPr preferRelativeResize="0"/>
          <p:nvPr/>
        </p:nvPicPr>
        <p:blipFill rotWithShape="1">
          <a:blip r:embed="rId4">
            <a:alphaModFix/>
          </a:blip>
          <a:srcRect b="0" l="1654" r="8417" t="0"/>
          <a:stretch/>
        </p:blipFill>
        <p:spPr>
          <a:xfrm>
            <a:off x="3000000" y="717775"/>
            <a:ext cx="6126725" cy="5109850"/>
          </a:xfrm>
          <a:prstGeom prst="rect">
            <a:avLst/>
          </a:prstGeom>
          <a:noFill/>
          <a:ln>
            <a:noFill/>
          </a:ln>
        </p:spPr>
      </p:pic>
      <p:sp>
        <p:nvSpPr>
          <p:cNvPr id="632" name="Google Shape;632;g2d3a4c777a5_0_1043"/>
          <p:cNvSpPr txBox="1"/>
          <p:nvPr/>
        </p:nvSpPr>
        <p:spPr>
          <a:xfrm>
            <a:off x="0" y="5751425"/>
            <a:ext cx="3000000" cy="495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00"/>
              <a:buFont typeface="Arial"/>
              <a:buNone/>
            </a:pPr>
            <a:r>
              <a:rPr b="0" i="1" lang="pl-PL" sz="800" u="none" cap="none" strike="noStrike">
                <a:solidFill>
                  <a:schemeClr val="dk1"/>
                </a:solidFill>
                <a:latin typeface="Arial"/>
                <a:ea typeface="Arial"/>
                <a:cs typeface="Arial"/>
                <a:sym typeface="Arial"/>
              </a:rPr>
              <a:t>Photo by </a:t>
            </a:r>
            <a:r>
              <a:rPr b="0" i="1" lang="pl-PL" sz="800" u="sng" cap="none" strike="noStrike">
                <a:solidFill>
                  <a:schemeClr val="dk1"/>
                </a:solidFill>
                <a:latin typeface="Arial"/>
                <a:ea typeface="Arial"/>
                <a:cs typeface="Arial"/>
                <a:sym typeface="Arial"/>
                <a:hlinkClick r:id="rId5">
                  <a:extLst>
                    <a:ext uri="{A12FA001-AC4F-418D-AE19-62706E023703}">
                      <ahyp:hlinkClr val="tx"/>
                    </a:ext>
                  </a:extLst>
                </a:hlinkClick>
              </a:rPr>
              <a:t>vikush</a:t>
            </a:r>
            <a:r>
              <a:rPr b="0" i="1" lang="pl-PL" sz="800" u="none" cap="none" strike="noStrike">
                <a:solidFill>
                  <a:schemeClr val="dk1"/>
                </a:solidFill>
                <a:latin typeface="Arial"/>
                <a:ea typeface="Arial"/>
                <a:cs typeface="Arial"/>
                <a:sym typeface="Arial"/>
              </a:rPr>
              <a:t> on </a:t>
            </a:r>
            <a:r>
              <a:rPr b="0" i="1" lang="pl-PL" sz="800" u="sng" cap="none" strike="noStrike">
                <a:solidFill>
                  <a:schemeClr val="dk1"/>
                </a:solidFill>
                <a:latin typeface="Arial"/>
                <a:ea typeface="Arial"/>
                <a:cs typeface="Arial"/>
                <a:sym typeface="Arial"/>
                <a:hlinkClick r:id="rId6">
                  <a:extLst>
                    <a:ext uri="{A12FA001-AC4F-418D-AE19-62706E023703}">
                      <ahyp:hlinkClr val="tx"/>
                    </a:ext>
                  </a:extLst>
                </a:hlinkClick>
              </a:rPr>
              <a:t>Freeimages.com</a:t>
            </a:r>
            <a:endParaRPr b="0" i="1" sz="800" u="sng"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633" name="Google Shape;633;g2d3a4c777a5_0_1043"/>
          <p:cNvSpPr txBox="1"/>
          <p:nvPr/>
        </p:nvSpPr>
        <p:spPr>
          <a:xfrm>
            <a:off x="3000000" y="5751425"/>
            <a:ext cx="3000000" cy="3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50"/>
              <a:buFont typeface="Arial"/>
              <a:buNone/>
            </a:pPr>
            <a:r>
              <a:rPr b="0" i="1" lang="pl-PL" sz="850" u="none" cap="none" strike="noStrike">
                <a:solidFill>
                  <a:schemeClr val="dk1"/>
                </a:solidFill>
                <a:latin typeface="Arial"/>
                <a:ea typeface="Arial"/>
                <a:cs typeface="Arial"/>
                <a:sym typeface="Arial"/>
              </a:rPr>
              <a:t>Photo Frank Smith www.geograph.org.uk</a:t>
            </a:r>
            <a:endParaRPr b="0" i="0" sz="1400" u="none" cap="none" strike="noStrike">
              <a:solidFill>
                <a:schemeClr val="dk1"/>
              </a:solidFill>
              <a:latin typeface="Arial"/>
              <a:ea typeface="Arial"/>
              <a:cs typeface="Arial"/>
              <a:sym typeface="Arial"/>
            </a:endParaRPr>
          </a:p>
        </p:txBody>
      </p:sp>
      <p:pic>
        <p:nvPicPr>
          <p:cNvPr id="634" name="Google Shape;634;g2d3a4c777a5_0_1043"/>
          <p:cNvPicPr preferRelativeResize="0"/>
          <p:nvPr/>
        </p:nvPicPr>
        <p:blipFill rotWithShape="1">
          <a:blip r:embed="rId7">
            <a:alphaModFix/>
          </a:blip>
          <a:srcRect b="0" l="0" r="17074" t="0"/>
          <a:stretch/>
        </p:blipFill>
        <p:spPr>
          <a:xfrm>
            <a:off x="9126725" y="717775"/>
            <a:ext cx="3164325" cy="5109850"/>
          </a:xfrm>
          <a:prstGeom prst="rect">
            <a:avLst/>
          </a:prstGeom>
          <a:noFill/>
          <a:ln>
            <a:noFill/>
          </a:ln>
        </p:spPr>
      </p:pic>
      <p:pic>
        <p:nvPicPr>
          <p:cNvPr id="635" name="Google Shape;635;g2d3a4c777a5_0_1043"/>
          <p:cNvPicPr preferRelativeResize="0"/>
          <p:nvPr/>
        </p:nvPicPr>
        <p:blipFill rotWithShape="1">
          <a:blip r:embed="rId8">
            <a:alphaModFix/>
          </a:blip>
          <a:srcRect b="32840" l="1375" r="20045" t="27735"/>
          <a:stretch/>
        </p:blipFill>
        <p:spPr>
          <a:xfrm rot="-1311169">
            <a:off x="8793797" y="3742298"/>
            <a:ext cx="2898756" cy="1939130"/>
          </a:xfrm>
          <a:prstGeom prst="rect">
            <a:avLst/>
          </a:prstGeom>
          <a:noFill/>
          <a:ln cap="flat" cmpd="sng" w="19050">
            <a:solidFill>
              <a:schemeClr val="dk1"/>
            </a:solidFill>
            <a:prstDash val="solid"/>
            <a:round/>
            <a:headEnd len="sm" w="sm" type="none"/>
            <a:tailEnd len="sm" w="sm" type="none"/>
          </a:ln>
        </p:spPr>
      </p:pic>
      <p:sp>
        <p:nvSpPr>
          <p:cNvPr id="636" name="Google Shape;636;g2d3a4c777a5_0_1043"/>
          <p:cNvSpPr txBox="1"/>
          <p:nvPr/>
        </p:nvSpPr>
        <p:spPr>
          <a:xfrm>
            <a:off x="0" y="1066800"/>
            <a:ext cx="12082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pl-PL" sz="2800">
                <a:solidFill>
                  <a:schemeClr val="dk1"/>
                </a:solidFill>
                <a:latin typeface="Barlow Semi Condensed"/>
                <a:ea typeface="Barlow Semi Condensed"/>
                <a:cs typeface="Barlow Semi Condensed"/>
                <a:sym typeface="Barlow Semi Condensed"/>
              </a:rPr>
              <a:t>Make an action plan  </a:t>
            </a:r>
            <a:endParaRPr b="1" sz="2800">
              <a:solidFill>
                <a:schemeClr val="dk1"/>
              </a:solidFill>
              <a:latin typeface="Barlow Semi Condensed"/>
              <a:ea typeface="Barlow Semi Condensed"/>
              <a:cs typeface="Barlow Semi Condensed"/>
              <a:sym typeface="Barlow Semi Condensed"/>
            </a:endParaRPr>
          </a:p>
          <a:p>
            <a:pPr indent="0" lvl="0" marL="2743200" rtl="0" algn="l">
              <a:spcBef>
                <a:spcPts val="0"/>
              </a:spcBef>
              <a:spcAft>
                <a:spcPts val="0"/>
              </a:spcAft>
              <a:buNone/>
            </a:pPr>
            <a:r>
              <a:rPr b="1" lang="pl-PL" sz="2800">
                <a:solidFill>
                  <a:schemeClr val="lt1"/>
                </a:solidFill>
                <a:latin typeface="Barlow Semi Condensed"/>
                <a:ea typeface="Barlow Semi Condensed"/>
                <a:cs typeface="Barlow Semi Condensed"/>
                <a:sym typeface="Barlow Semi Condensed"/>
              </a:rPr>
              <a:t>             for how to save the soil in these               </a:t>
            </a:r>
            <a:r>
              <a:rPr b="1" lang="pl-PL" sz="2800">
                <a:solidFill>
                  <a:schemeClr val="dk1"/>
                </a:solidFill>
                <a:latin typeface="Barlow Semi Condensed"/>
                <a:ea typeface="Barlow Semi Condensed"/>
                <a:cs typeface="Barlow Semi Condensed"/>
                <a:sym typeface="Barlow Semi Condensed"/>
              </a:rPr>
              <a:t>three locations</a:t>
            </a:r>
            <a:endParaRPr>
              <a:solidFill>
                <a:schemeClr val="dk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g310983665cb_1_25"/>
          <p:cNvSpPr txBox="1"/>
          <p:nvPr>
            <p:ph idx="1" type="body"/>
          </p:nvPr>
        </p:nvSpPr>
        <p:spPr>
          <a:xfrm>
            <a:off x="1663350" y="991800"/>
            <a:ext cx="5190000" cy="2164200"/>
          </a:xfrm>
          <a:prstGeom prst="rect">
            <a:avLst/>
          </a:prstGeom>
        </p:spPr>
        <p:txBody>
          <a:bodyPr anchorCtr="0" anchor="t" bIns="45700" lIns="91425" spcFirstLastPara="1" rIns="91425" wrap="square" tIns="45700">
            <a:normAutofit/>
          </a:bodyPr>
          <a:lstStyle/>
          <a:p>
            <a:pPr indent="-381000" lvl="0" marL="457200" rtl="0" algn="l">
              <a:spcBef>
                <a:spcPts val="1000"/>
              </a:spcBef>
              <a:spcAft>
                <a:spcPts val="0"/>
              </a:spcAft>
              <a:buSzPts val="2400"/>
              <a:buFont typeface="Barlow Semi Condensed"/>
              <a:buChar char="•"/>
            </a:pPr>
            <a:r>
              <a:rPr lang="pl-PL" sz="2400">
                <a:latin typeface="Barlow Semi Condensed"/>
                <a:ea typeface="Barlow Semi Condensed"/>
                <a:cs typeface="Barlow Semi Condensed"/>
                <a:sym typeface="Barlow Semi Condensed"/>
              </a:rPr>
              <a:t>Dry &amp; cracking soil</a:t>
            </a:r>
            <a:endParaRPr sz="2400">
              <a:latin typeface="Barlow Semi Condensed"/>
              <a:ea typeface="Barlow Semi Condensed"/>
              <a:cs typeface="Barlow Semi Condensed"/>
              <a:sym typeface="Barlow Semi Condensed"/>
            </a:endParaRPr>
          </a:p>
          <a:p>
            <a:pPr indent="-381000" lvl="0" marL="457200" rtl="0" algn="l">
              <a:spcBef>
                <a:spcPts val="1000"/>
              </a:spcBef>
              <a:spcAft>
                <a:spcPts val="0"/>
              </a:spcAft>
              <a:buSzPts val="2400"/>
              <a:buFont typeface="Barlow Semi Condensed"/>
              <a:buChar char="•"/>
            </a:pPr>
            <a:r>
              <a:rPr lang="pl-PL" sz="2400">
                <a:latin typeface="Barlow Semi Condensed"/>
                <a:ea typeface="Barlow Semi Condensed"/>
                <a:cs typeface="Barlow Semi Condensed"/>
                <a:sym typeface="Barlow Semi Condensed"/>
              </a:rPr>
              <a:t>No life visible</a:t>
            </a:r>
            <a:endParaRPr sz="2400">
              <a:latin typeface="Barlow Semi Condensed"/>
              <a:ea typeface="Barlow Semi Condensed"/>
              <a:cs typeface="Barlow Semi Condensed"/>
              <a:sym typeface="Barlow Semi Condensed"/>
            </a:endParaRPr>
          </a:p>
          <a:p>
            <a:pPr indent="-381000" lvl="0" marL="457200" rtl="0" algn="l">
              <a:spcBef>
                <a:spcPts val="1000"/>
              </a:spcBef>
              <a:spcAft>
                <a:spcPts val="1000"/>
              </a:spcAft>
              <a:buSzPts val="2400"/>
              <a:buFont typeface="Barlow Semi Condensed Medium"/>
              <a:buChar char="•"/>
            </a:pPr>
            <a:r>
              <a:rPr lang="pl-PL" sz="2400">
                <a:latin typeface="Barlow Semi Condensed Medium"/>
                <a:ea typeface="Barlow Semi Condensed Medium"/>
                <a:cs typeface="Barlow Semi Condensed Medium"/>
                <a:sym typeface="Barlow Semi Condensed Medium"/>
              </a:rPr>
              <a:t>How can you bring this soil back to life?</a:t>
            </a:r>
            <a:endParaRPr sz="2400">
              <a:latin typeface="Barlow Semi Condensed Medium"/>
              <a:ea typeface="Barlow Semi Condensed Medium"/>
              <a:cs typeface="Barlow Semi Condensed Medium"/>
              <a:sym typeface="Barlow Semi Condensed Medium"/>
            </a:endParaRPr>
          </a:p>
        </p:txBody>
      </p:sp>
      <p:pic>
        <p:nvPicPr>
          <p:cNvPr id="642" name="Google Shape;642;g310983665cb_1_25"/>
          <p:cNvPicPr preferRelativeResize="0"/>
          <p:nvPr/>
        </p:nvPicPr>
        <p:blipFill rotWithShape="1">
          <a:blip r:embed="rId3">
            <a:alphaModFix/>
          </a:blip>
          <a:srcRect b="0" l="0" r="28835" t="0"/>
          <a:stretch/>
        </p:blipFill>
        <p:spPr>
          <a:xfrm>
            <a:off x="415650" y="1068000"/>
            <a:ext cx="1270501" cy="2164049"/>
          </a:xfrm>
          <a:prstGeom prst="rect">
            <a:avLst/>
          </a:prstGeom>
          <a:noFill/>
          <a:ln>
            <a:noFill/>
          </a:ln>
        </p:spPr>
      </p:pic>
      <p:pic>
        <p:nvPicPr>
          <p:cNvPr id="643" name="Google Shape;643;g310983665cb_1_25"/>
          <p:cNvPicPr preferRelativeResize="0"/>
          <p:nvPr/>
        </p:nvPicPr>
        <p:blipFill rotWithShape="1">
          <a:blip r:embed="rId4">
            <a:alphaModFix/>
          </a:blip>
          <a:srcRect b="0" l="1654" r="8417" t="0"/>
          <a:stretch/>
        </p:blipFill>
        <p:spPr>
          <a:xfrm>
            <a:off x="7373511" y="1068000"/>
            <a:ext cx="2594702" cy="2164050"/>
          </a:xfrm>
          <a:prstGeom prst="rect">
            <a:avLst/>
          </a:prstGeom>
          <a:noFill/>
          <a:ln>
            <a:noFill/>
          </a:ln>
        </p:spPr>
      </p:pic>
      <p:pic>
        <p:nvPicPr>
          <p:cNvPr id="644" name="Google Shape;644;g310983665cb_1_25"/>
          <p:cNvPicPr preferRelativeResize="0"/>
          <p:nvPr/>
        </p:nvPicPr>
        <p:blipFill rotWithShape="1">
          <a:blip r:embed="rId5">
            <a:alphaModFix/>
          </a:blip>
          <a:srcRect b="38823" l="1375" r="20045" t="27733"/>
          <a:stretch/>
        </p:blipFill>
        <p:spPr>
          <a:xfrm rot="-5400000">
            <a:off x="-52050" y="3994150"/>
            <a:ext cx="2161551" cy="1226150"/>
          </a:xfrm>
          <a:prstGeom prst="rect">
            <a:avLst/>
          </a:prstGeom>
          <a:noFill/>
          <a:ln>
            <a:noFill/>
          </a:ln>
        </p:spPr>
      </p:pic>
      <p:sp>
        <p:nvSpPr>
          <p:cNvPr id="645" name="Google Shape;645;g310983665cb_1_25"/>
          <p:cNvSpPr txBox="1"/>
          <p:nvPr>
            <p:ph idx="1" type="body"/>
          </p:nvPr>
        </p:nvSpPr>
        <p:spPr>
          <a:xfrm>
            <a:off x="1663350" y="3448925"/>
            <a:ext cx="5080800" cy="2164200"/>
          </a:xfrm>
          <a:prstGeom prst="rect">
            <a:avLst/>
          </a:prstGeom>
        </p:spPr>
        <p:txBody>
          <a:bodyPr anchorCtr="0" anchor="t" bIns="45700" lIns="91425" spcFirstLastPara="1" rIns="91425" wrap="square" tIns="45700">
            <a:normAutofit/>
          </a:bodyPr>
          <a:lstStyle/>
          <a:p>
            <a:pPr indent="-381000" lvl="0" marL="457200" rtl="0" algn="l">
              <a:spcBef>
                <a:spcPts val="1000"/>
              </a:spcBef>
              <a:spcAft>
                <a:spcPts val="0"/>
              </a:spcAft>
              <a:buSzPts val="2400"/>
              <a:buFont typeface="Barlow Semi Condensed"/>
              <a:buChar char="•"/>
            </a:pPr>
            <a:r>
              <a:rPr lang="pl-PL" sz="2400">
                <a:latin typeface="Barlow Semi Condensed"/>
                <a:ea typeface="Barlow Semi Condensed"/>
                <a:cs typeface="Barlow Semi Condensed"/>
                <a:sym typeface="Barlow Semi Condensed"/>
              </a:rPr>
              <a:t>Few plants that are small and struggling</a:t>
            </a:r>
            <a:endParaRPr sz="2400">
              <a:latin typeface="Barlow Semi Condensed"/>
              <a:ea typeface="Barlow Semi Condensed"/>
              <a:cs typeface="Barlow Semi Condensed"/>
              <a:sym typeface="Barlow Semi Condensed"/>
            </a:endParaRPr>
          </a:p>
          <a:p>
            <a:pPr indent="-381000" lvl="0" marL="457200" rtl="0" algn="l">
              <a:spcBef>
                <a:spcPts val="1000"/>
              </a:spcBef>
              <a:spcAft>
                <a:spcPts val="0"/>
              </a:spcAft>
              <a:buSzPts val="2400"/>
              <a:buFont typeface="Barlow Semi Condensed"/>
              <a:buChar char="•"/>
            </a:pPr>
            <a:r>
              <a:rPr lang="pl-PL" sz="2400">
                <a:latin typeface="Barlow Semi Condensed"/>
                <a:ea typeface="Barlow Semi Condensed"/>
                <a:cs typeface="Barlow Semi Condensed"/>
                <a:sym typeface="Barlow Semi Condensed"/>
              </a:rPr>
              <a:t>Almost no organic material, small stones visible on the surface</a:t>
            </a:r>
            <a:endParaRPr sz="2400">
              <a:latin typeface="Barlow Semi Condensed"/>
              <a:ea typeface="Barlow Semi Condensed"/>
              <a:cs typeface="Barlow Semi Condensed"/>
              <a:sym typeface="Barlow Semi Condensed"/>
            </a:endParaRPr>
          </a:p>
          <a:p>
            <a:pPr indent="-381000" lvl="0" marL="457200" rtl="0" algn="l">
              <a:spcBef>
                <a:spcPts val="1000"/>
              </a:spcBef>
              <a:spcAft>
                <a:spcPts val="1000"/>
              </a:spcAft>
              <a:buSzPts val="2400"/>
              <a:buFont typeface="Barlow Semi Condensed Medium"/>
              <a:buChar char="•"/>
            </a:pPr>
            <a:r>
              <a:rPr lang="pl-PL" sz="2400">
                <a:latin typeface="Barlow Semi Condensed Medium"/>
                <a:ea typeface="Barlow Semi Condensed Medium"/>
                <a:cs typeface="Barlow Semi Condensed Medium"/>
                <a:sym typeface="Barlow Semi Condensed Medium"/>
              </a:rPr>
              <a:t>How can this soil be fertile again?</a:t>
            </a:r>
            <a:endParaRPr sz="2400">
              <a:latin typeface="Barlow Semi Condensed Medium"/>
              <a:ea typeface="Barlow Semi Condensed Medium"/>
              <a:cs typeface="Barlow Semi Condensed Medium"/>
              <a:sym typeface="Barlow Semi Condensed Medium"/>
            </a:endParaRPr>
          </a:p>
        </p:txBody>
      </p:sp>
      <p:sp>
        <p:nvSpPr>
          <p:cNvPr id="646" name="Google Shape;646;g310983665cb_1_25"/>
          <p:cNvSpPr txBox="1"/>
          <p:nvPr>
            <p:ph idx="1" type="body"/>
          </p:nvPr>
        </p:nvSpPr>
        <p:spPr>
          <a:xfrm>
            <a:off x="7185175" y="3477850"/>
            <a:ext cx="4668600" cy="2164200"/>
          </a:xfrm>
          <a:prstGeom prst="rect">
            <a:avLst/>
          </a:prstGeom>
        </p:spPr>
        <p:txBody>
          <a:bodyPr anchorCtr="0" anchor="t" bIns="45700" lIns="91425" spcFirstLastPara="1" rIns="91425" wrap="square" tIns="45700">
            <a:normAutofit/>
          </a:bodyPr>
          <a:lstStyle/>
          <a:p>
            <a:pPr indent="-381000" lvl="0" marL="457200" rtl="0" algn="l">
              <a:spcBef>
                <a:spcPts val="1000"/>
              </a:spcBef>
              <a:spcAft>
                <a:spcPts val="0"/>
              </a:spcAft>
              <a:buSzPts val="2400"/>
              <a:buFont typeface="Barlow Semi Condensed"/>
              <a:buChar char="•"/>
            </a:pPr>
            <a:r>
              <a:rPr lang="pl-PL" sz="2400">
                <a:latin typeface="Barlow Semi Condensed"/>
                <a:ea typeface="Barlow Semi Condensed"/>
                <a:cs typeface="Barlow Semi Condensed"/>
                <a:sym typeface="Barlow Semi Condensed"/>
              </a:rPr>
              <a:t>Active erosion from the river</a:t>
            </a:r>
            <a:endParaRPr sz="2400">
              <a:latin typeface="Barlow Semi Condensed"/>
              <a:ea typeface="Barlow Semi Condensed"/>
              <a:cs typeface="Barlow Semi Condensed"/>
              <a:sym typeface="Barlow Semi Condensed"/>
            </a:endParaRPr>
          </a:p>
          <a:p>
            <a:pPr indent="-381000" lvl="0" marL="457200" rtl="0" algn="l">
              <a:spcBef>
                <a:spcPts val="1000"/>
              </a:spcBef>
              <a:spcAft>
                <a:spcPts val="0"/>
              </a:spcAft>
              <a:buSzPts val="2400"/>
              <a:buFont typeface="Barlow Semi Condensed"/>
              <a:buChar char="•"/>
            </a:pPr>
            <a:r>
              <a:rPr lang="pl-PL" sz="2400">
                <a:latin typeface="Barlow Semi Condensed"/>
                <a:ea typeface="Barlow Semi Condensed"/>
                <a:cs typeface="Barlow Semi Condensed"/>
                <a:sym typeface="Barlow Semi Condensed"/>
              </a:rPr>
              <a:t>Soil crumbles down into the river, nothing keeping it stuck</a:t>
            </a:r>
            <a:endParaRPr sz="2400">
              <a:latin typeface="Barlow Semi Condensed"/>
              <a:ea typeface="Barlow Semi Condensed"/>
              <a:cs typeface="Barlow Semi Condensed"/>
              <a:sym typeface="Barlow Semi Condensed"/>
            </a:endParaRPr>
          </a:p>
          <a:p>
            <a:pPr indent="-381000" lvl="0" marL="457200" rtl="0" algn="l">
              <a:spcBef>
                <a:spcPts val="1000"/>
              </a:spcBef>
              <a:spcAft>
                <a:spcPts val="1000"/>
              </a:spcAft>
              <a:buSzPts val="2400"/>
              <a:buFont typeface="Barlow Semi Condensed Medium"/>
              <a:buChar char="•"/>
            </a:pPr>
            <a:r>
              <a:rPr lang="pl-PL" sz="2400">
                <a:latin typeface="Barlow Semi Condensed Medium"/>
                <a:ea typeface="Barlow Semi Condensed Medium"/>
                <a:cs typeface="Barlow Semi Condensed Medium"/>
                <a:sym typeface="Barlow Semi Condensed Medium"/>
              </a:rPr>
              <a:t>How can you get this soil healthy and keep it from eroding away?</a:t>
            </a:r>
            <a:endParaRPr sz="2400">
              <a:latin typeface="Barlow Semi Condensed Medium"/>
              <a:ea typeface="Barlow Semi Condensed Medium"/>
              <a:cs typeface="Barlow Semi Condensed Medium"/>
              <a:sym typeface="Barlow Semi Condensed Medium"/>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g2eb87d1ab1a_0_43"/>
          <p:cNvSpPr txBox="1"/>
          <p:nvPr>
            <p:ph type="title"/>
          </p:nvPr>
        </p:nvSpPr>
        <p:spPr>
          <a:xfrm>
            <a:off x="838200" y="924957"/>
            <a:ext cx="10515600" cy="2891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Literature</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g2d3a4c777a5_0_1111"/>
          <p:cNvSpPr txBox="1"/>
          <p:nvPr>
            <p:ph idx="1" type="body"/>
          </p:nvPr>
        </p:nvSpPr>
        <p:spPr>
          <a:xfrm>
            <a:off x="831850" y="1285203"/>
            <a:ext cx="10515600" cy="5033100"/>
          </a:xfrm>
          <a:prstGeom prst="rect">
            <a:avLst/>
          </a:prstGeom>
        </p:spPr>
        <p:txBody>
          <a:bodyPr anchorCtr="0" anchor="t" bIns="45700" lIns="91425" spcFirstLastPara="1" rIns="91425" wrap="square" tIns="45700">
            <a:noAutofit/>
          </a:bodyPr>
          <a:lstStyle/>
          <a:p>
            <a:pPr indent="-368300" lvl="0" marL="457200" rtl="0" algn="l">
              <a:lnSpc>
                <a:spcPct val="100000"/>
              </a:lnSpc>
              <a:spcBef>
                <a:spcPts val="0"/>
              </a:spcBef>
              <a:spcAft>
                <a:spcPts val="0"/>
              </a:spcAft>
              <a:buClr>
                <a:srgbClr val="1F1F1F"/>
              </a:buClr>
              <a:buSzPts val="2200"/>
              <a:buFont typeface="Barlow Semi Condensed Medium"/>
              <a:buChar char="●"/>
            </a:pPr>
            <a:r>
              <a:rPr lang="pl-PL" sz="2200">
                <a:solidFill>
                  <a:srgbClr val="1F1F1F"/>
                </a:solidFill>
                <a:latin typeface="Barlow Semi Condensed Medium"/>
                <a:ea typeface="Barlow Semi Condensed Medium"/>
                <a:cs typeface="Barlow Semi Condensed Medium"/>
                <a:sym typeface="Barlow Semi Condensed Medium"/>
              </a:rPr>
              <a:t>Earth User’s guide to Permaculture by Rosemary Morrow</a:t>
            </a:r>
            <a:endParaRPr sz="2200">
              <a:solidFill>
                <a:srgbClr val="1F1F1F"/>
              </a:solidFill>
              <a:latin typeface="Barlow Semi Condensed Medium"/>
              <a:ea typeface="Barlow Semi Condensed Medium"/>
              <a:cs typeface="Barlow Semi Condensed Medium"/>
              <a:sym typeface="Barlow Semi Condensed Medium"/>
            </a:endParaRPr>
          </a:p>
          <a:p>
            <a:pPr indent="-368300" lvl="0" marL="457200" rtl="0" algn="l">
              <a:lnSpc>
                <a:spcPct val="100000"/>
              </a:lnSpc>
              <a:spcBef>
                <a:spcPts val="1000"/>
              </a:spcBef>
              <a:spcAft>
                <a:spcPts val="0"/>
              </a:spcAft>
              <a:buClr>
                <a:srgbClr val="1F1F1F"/>
              </a:buClr>
              <a:buSzPts val="2200"/>
              <a:buFont typeface="Barlow Semi Condensed Medium"/>
              <a:buChar char="●"/>
            </a:pPr>
            <a:r>
              <a:rPr lang="pl-PL" sz="2200" u="sng">
                <a:solidFill>
                  <a:srgbClr val="1F1F1F"/>
                </a:solidFill>
                <a:latin typeface="Barlow Semi Condensed Medium"/>
                <a:ea typeface="Barlow Semi Condensed Medium"/>
                <a:cs typeface="Barlow Semi Condensed Medium"/>
                <a:sym typeface="Barlow Semi Condensed Medium"/>
                <a:hlinkClick r:id="rId3">
                  <a:extLst>
                    <a:ext uri="{A12FA001-AC4F-418D-AE19-62706E023703}">
                      <ahyp:hlinkClr val="tx"/>
                    </a:ext>
                  </a:extLst>
                </a:hlinkClick>
              </a:rPr>
              <a:t>Farming with Soil Life: A Handbook for Supporting Soil Invertebrates and Soil Health on Farms</a:t>
            </a:r>
            <a:endParaRPr sz="2200">
              <a:solidFill>
                <a:srgbClr val="1F1F1F"/>
              </a:solidFill>
              <a:latin typeface="Barlow Semi Condensed Medium"/>
              <a:ea typeface="Barlow Semi Condensed Medium"/>
              <a:cs typeface="Barlow Semi Condensed Medium"/>
              <a:sym typeface="Barlow Semi Condensed Medium"/>
            </a:endParaRPr>
          </a:p>
          <a:p>
            <a:pPr indent="-368300" lvl="0" marL="457200" rtl="0" algn="l">
              <a:lnSpc>
                <a:spcPct val="100000"/>
              </a:lnSpc>
              <a:spcBef>
                <a:spcPts val="1000"/>
              </a:spcBef>
              <a:spcAft>
                <a:spcPts val="0"/>
              </a:spcAft>
              <a:buClr>
                <a:srgbClr val="1F1F1F"/>
              </a:buClr>
              <a:buSzPts val="2200"/>
              <a:buFont typeface="Barlow Semi Condensed Medium"/>
              <a:buChar char="●"/>
            </a:pPr>
            <a:r>
              <a:rPr lang="pl-PL" sz="2200" u="sng">
                <a:solidFill>
                  <a:srgbClr val="1F1F1F"/>
                </a:solidFill>
                <a:latin typeface="Barlow Semi Condensed Medium"/>
                <a:ea typeface="Barlow Semi Condensed Medium"/>
                <a:cs typeface="Barlow Semi Condensed Medium"/>
                <a:sym typeface="Barlow Semi Condensed Medium"/>
                <a:hlinkClick r:id="rId4">
                  <a:extLst>
                    <a:ext uri="{A12FA001-AC4F-418D-AE19-62706E023703}">
                      <ahyp:hlinkClr val="tx"/>
                    </a:ext>
                  </a:extLst>
                </a:hlinkClick>
              </a:rPr>
              <a:t>Burrowing-mammal-induced enhanced soil multifunctionality is associated with higher microbial network complexity in alpine meadows - ScienceDirect</a:t>
            </a:r>
            <a:endParaRPr sz="2200">
              <a:solidFill>
                <a:srgbClr val="1F1F1F"/>
              </a:solidFill>
              <a:latin typeface="Barlow Semi Condensed Medium"/>
              <a:ea typeface="Barlow Semi Condensed Medium"/>
              <a:cs typeface="Barlow Semi Condensed Medium"/>
              <a:sym typeface="Barlow Semi Condensed Medium"/>
            </a:endParaRPr>
          </a:p>
          <a:p>
            <a:pPr indent="-368300" lvl="0" marL="457200" rtl="0" algn="l">
              <a:lnSpc>
                <a:spcPct val="100000"/>
              </a:lnSpc>
              <a:spcBef>
                <a:spcPts val="1000"/>
              </a:spcBef>
              <a:spcAft>
                <a:spcPts val="0"/>
              </a:spcAft>
              <a:buClr>
                <a:srgbClr val="1F1F1F"/>
              </a:buClr>
              <a:buSzPts val="2200"/>
              <a:buFont typeface="Barlow Semi Condensed Medium"/>
              <a:buChar char="●"/>
            </a:pPr>
            <a:r>
              <a:rPr lang="pl-PL" sz="2200" u="sng">
                <a:solidFill>
                  <a:srgbClr val="1F1F1F"/>
                </a:solidFill>
                <a:latin typeface="Barlow Semi Condensed Medium"/>
                <a:ea typeface="Barlow Semi Condensed Medium"/>
                <a:cs typeface="Barlow Semi Condensed Medium"/>
                <a:sym typeface="Barlow Semi Condensed Medium"/>
                <a:hlinkClick r:id="rId5">
                  <a:extLst>
                    <a:ext uri="{A12FA001-AC4F-418D-AE19-62706E023703}">
                      <ahyp:hlinkClr val="tx"/>
                    </a:ext>
                  </a:extLst>
                </a:hlinkClick>
              </a:rPr>
              <a:t>The role of burrowing animals in the transport of mineral substances in the soil - ScienceDirect</a:t>
            </a:r>
            <a:endParaRPr sz="2200">
              <a:solidFill>
                <a:srgbClr val="1F1F1F"/>
              </a:solidFill>
              <a:latin typeface="Barlow Semi Condensed Medium"/>
              <a:ea typeface="Barlow Semi Condensed Medium"/>
              <a:cs typeface="Barlow Semi Condensed Medium"/>
              <a:sym typeface="Barlow Semi Condensed Medium"/>
            </a:endParaRPr>
          </a:p>
          <a:p>
            <a:pPr indent="-368300" lvl="0" marL="457200" rtl="0" algn="l">
              <a:lnSpc>
                <a:spcPct val="100000"/>
              </a:lnSpc>
              <a:spcBef>
                <a:spcPts val="1000"/>
              </a:spcBef>
              <a:spcAft>
                <a:spcPts val="0"/>
              </a:spcAft>
              <a:buClr>
                <a:srgbClr val="1F1F1F"/>
              </a:buClr>
              <a:buSzPts val="2200"/>
              <a:buFont typeface="Barlow Semi Condensed Medium"/>
              <a:buChar char="●"/>
            </a:pPr>
            <a:r>
              <a:rPr lang="pl-PL" sz="2200" u="sng">
                <a:solidFill>
                  <a:srgbClr val="1F1F1F"/>
                </a:solidFill>
                <a:latin typeface="Barlow Semi Condensed Medium"/>
                <a:ea typeface="Barlow Semi Condensed Medium"/>
                <a:cs typeface="Barlow Semi Condensed Medium"/>
                <a:sym typeface="Barlow Semi Condensed Medium"/>
                <a:hlinkClick r:id="rId6">
                  <a:extLst>
                    <a:ext uri="{A12FA001-AC4F-418D-AE19-62706E023703}">
                      <ahyp:hlinkClr val="tx"/>
                    </a:ext>
                  </a:extLst>
                </a:hlinkClick>
              </a:rPr>
              <a:t>https://www.apricotcentre.co.uk/</a:t>
            </a:r>
            <a:endParaRPr sz="2200">
              <a:solidFill>
                <a:srgbClr val="1F1F1F"/>
              </a:solidFill>
              <a:latin typeface="Barlow Semi Condensed Medium"/>
              <a:ea typeface="Barlow Semi Condensed Medium"/>
              <a:cs typeface="Barlow Semi Condensed Medium"/>
              <a:sym typeface="Barlow Semi Condensed Medium"/>
            </a:endParaRPr>
          </a:p>
          <a:p>
            <a:pPr indent="0" lvl="0" marL="0" rtl="0" algn="l">
              <a:lnSpc>
                <a:spcPct val="100000"/>
              </a:lnSpc>
              <a:spcBef>
                <a:spcPts val="1000"/>
              </a:spcBef>
              <a:spcAft>
                <a:spcPts val="0"/>
              </a:spcAft>
              <a:buNone/>
            </a:pPr>
            <a:r>
              <a:t/>
            </a:r>
            <a:endParaRPr sz="2200">
              <a:solidFill>
                <a:schemeClr val="dk1"/>
              </a:solidFill>
              <a:latin typeface="Barlow Semi Condensed Medium"/>
              <a:ea typeface="Barlow Semi Condensed Medium"/>
              <a:cs typeface="Barlow Semi Condensed Medium"/>
              <a:sym typeface="Barlow Semi Condensed Medium"/>
            </a:endParaRPr>
          </a:p>
          <a:p>
            <a:pPr indent="0" lvl="0" marL="0" rtl="0" algn="l">
              <a:lnSpc>
                <a:spcPct val="100000"/>
              </a:lnSpc>
              <a:spcBef>
                <a:spcPts val="1000"/>
              </a:spcBef>
              <a:spcAft>
                <a:spcPts val="0"/>
              </a:spcAft>
              <a:buClr>
                <a:schemeClr val="dk1"/>
              </a:buClr>
              <a:buSzPts val="1100"/>
              <a:buFont typeface="Arial"/>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2d3a4c777a5_0_7"/>
          <p:cNvSpPr txBox="1"/>
          <p:nvPr/>
        </p:nvSpPr>
        <p:spPr>
          <a:xfrm>
            <a:off x="7087867" y="3537300"/>
            <a:ext cx="3890400" cy="20754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700"/>
              <a:buFont typeface="Arial"/>
              <a:buNone/>
            </a:pPr>
            <a:r>
              <a:rPr b="0" i="0" lang="pl-PL" sz="2700" u="none" cap="none" strike="noStrike">
                <a:solidFill>
                  <a:schemeClr val="dk1"/>
                </a:solidFill>
                <a:latin typeface="Barlow Condensed"/>
                <a:ea typeface="Barlow Condensed"/>
                <a:cs typeface="Barlow Condensed"/>
                <a:sym typeface="Barlow Condensed"/>
              </a:rPr>
              <a:t>-   WARNING    -</a:t>
            </a:r>
            <a:endParaRPr b="0" i="0" sz="2700" u="none" cap="none" strike="noStrike">
              <a:solidFill>
                <a:schemeClr val="dk1"/>
              </a:solidFill>
              <a:latin typeface="Barlow Condensed"/>
              <a:ea typeface="Barlow Condensed"/>
              <a:cs typeface="Barlow Condensed"/>
              <a:sym typeface="Barlow Condensed"/>
            </a:endParaRPr>
          </a:p>
          <a:p>
            <a:pPr indent="0" lvl="0" marL="0" marR="0" rtl="0" algn="just">
              <a:lnSpc>
                <a:spcPct val="100000"/>
              </a:lnSpc>
              <a:spcBef>
                <a:spcPts val="1300"/>
              </a:spcBef>
              <a:spcAft>
                <a:spcPts val="0"/>
              </a:spcAft>
              <a:buClr>
                <a:srgbClr val="000000"/>
              </a:buClr>
              <a:buSzPts val="2700"/>
              <a:buFont typeface="Arial"/>
              <a:buNone/>
            </a:pPr>
            <a:r>
              <a:rPr b="0" i="0" lang="pl-PL" sz="2700" u="none" cap="none" strike="noStrike">
                <a:solidFill>
                  <a:schemeClr val="dk1"/>
                </a:solidFill>
                <a:latin typeface="Barlow Condensed"/>
                <a:ea typeface="Barlow Condensed"/>
                <a:cs typeface="Barlow Condensed"/>
                <a:sym typeface="Barlow Condensed"/>
              </a:rPr>
              <a:t>Healthy soil is crucial for us and all ecosystems on land to continue  living  on  this  planet</a:t>
            </a:r>
            <a:endParaRPr b="0" i="0" sz="4000" u="none" cap="none" strike="noStrike">
              <a:solidFill>
                <a:schemeClr val="dk1"/>
              </a:solidFill>
              <a:latin typeface="Sue Ellen Francisco"/>
              <a:ea typeface="Sue Ellen Francisco"/>
              <a:cs typeface="Sue Ellen Francisco"/>
              <a:sym typeface="Sue Ellen Francisco"/>
            </a:endParaRPr>
          </a:p>
        </p:txBody>
      </p:sp>
      <p:sp>
        <p:nvSpPr>
          <p:cNvPr id="166" name="Google Shape;166;g2d3a4c777a5_0_7"/>
          <p:cNvSpPr txBox="1"/>
          <p:nvPr/>
        </p:nvSpPr>
        <p:spPr>
          <a:xfrm>
            <a:off x="537322" y="719225"/>
            <a:ext cx="8077200" cy="738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200"/>
              <a:buFont typeface="Arial"/>
              <a:buNone/>
            </a:pPr>
            <a:r>
              <a:rPr b="0" i="0" lang="pl-PL" sz="3200" u="none" cap="none" strike="noStrike">
                <a:solidFill>
                  <a:schemeClr val="dk1"/>
                </a:solidFill>
                <a:latin typeface="Barlow Semi Condensed SemiBold"/>
                <a:ea typeface="Barlow Semi Condensed SemiBold"/>
                <a:cs typeface="Barlow Semi Condensed SemiBold"/>
                <a:sym typeface="Barlow Semi Condensed SemiBold"/>
              </a:rPr>
              <a:t>First we need to know what healthy soil is …</a:t>
            </a:r>
            <a:endParaRPr b="0" i="0" sz="3200" u="none" cap="none" strike="noStrike">
              <a:solidFill>
                <a:srgbClr val="000000"/>
              </a:solidFill>
              <a:latin typeface="Barlow Semi Condensed SemiBold"/>
              <a:ea typeface="Barlow Semi Condensed SemiBold"/>
              <a:cs typeface="Barlow Semi Condensed SemiBold"/>
              <a:sym typeface="Barlow Semi Condensed SemiBold"/>
            </a:endParaRPr>
          </a:p>
        </p:txBody>
      </p:sp>
      <p:sp>
        <p:nvSpPr>
          <p:cNvPr id="167" name="Google Shape;167;g2d3a4c777a5_0_7"/>
          <p:cNvSpPr txBox="1"/>
          <p:nvPr/>
        </p:nvSpPr>
        <p:spPr>
          <a:xfrm>
            <a:off x="1783350" y="2118308"/>
            <a:ext cx="10119900" cy="1723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Walter Turncoat"/>
              <a:ea typeface="Walter Turncoat"/>
              <a:cs typeface="Walter Turncoat"/>
              <a:sym typeface="Walter Turncoat"/>
            </a:endParaRPr>
          </a:p>
          <a:p>
            <a:pPr indent="0" lvl="0" marL="0" marR="0" rtl="0" algn="l">
              <a:lnSpc>
                <a:spcPct val="100000"/>
              </a:lnSpc>
              <a:spcBef>
                <a:spcPts val="0"/>
              </a:spcBef>
              <a:spcAft>
                <a:spcPts val="0"/>
              </a:spcAft>
              <a:buClr>
                <a:srgbClr val="000000"/>
              </a:buClr>
              <a:buSzPts val="3900"/>
              <a:buFont typeface="Arial"/>
              <a:buNone/>
            </a:pPr>
            <a:r>
              <a:rPr b="1" i="0" lang="pl-PL" sz="3900" u="none" cap="none" strike="noStrike">
                <a:solidFill>
                  <a:srgbClr val="5B0F00"/>
                </a:solidFill>
                <a:latin typeface="Barlow Semi Condensed"/>
                <a:ea typeface="Barlow Semi Condensed"/>
                <a:cs typeface="Barlow Semi Condensed"/>
                <a:sym typeface="Barlow Semi Condensed"/>
              </a:rPr>
              <a:t>Soil is a highly integrated living system!</a:t>
            </a:r>
            <a:endParaRPr b="1" i="0" sz="3900" u="none" cap="none" strike="noStrike">
              <a:solidFill>
                <a:srgbClr val="5B0F00"/>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Barlow Semi Condensed Medium"/>
              <a:ea typeface="Barlow Semi Condensed Medium"/>
              <a:cs typeface="Barlow Semi Condensed Medium"/>
              <a:sym typeface="Barlow Semi Condensed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g2d3a4c777a5_0_341"/>
          <p:cNvPicPr preferRelativeResize="0"/>
          <p:nvPr/>
        </p:nvPicPr>
        <p:blipFill rotWithShape="1">
          <a:blip r:embed="rId3">
            <a:alphaModFix/>
          </a:blip>
          <a:srcRect b="0" l="39" r="39" t="0"/>
          <a:stretch/>
        </p:blipFill>
        <p:spPr>
          <a:xfrm>
            <a:off x="-751201" y="-1318674"/>
            <a:ext cx="13277800" cy="7844775"/>
          </a:xfrm>
          <a:prstGeom prst="rect">
            <a:avLst/>
          </a:prstGeom>
          <a:noFill/>
          <a:ln>
            <a:noFill/>
          </a:ln>
        </p:spPr>
      </p:pic>
      <p:sp>
        <p:nvSpPr>
          <p:cNvPr id="173" name="Google Shape;173;g2d3a4c777a5_0_341"/>
          <p:cNvSpPr txBox="1"/>
          <p:nvPr/>
        </p:nvSpPr>
        <p:spPr>
          <a:xfrm>
            <a:off x="1783350" y="3789833"/>
            <a:ext cx="10119900" cy="1723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Walter Turncoat"/>
              <a:ea typeface="Walter Turncoat"/>
              <a:cs typeface="Walter Turncoat"/>
              <a:sym typeface="Walter Turncoat"/>
            </a:endParaRPr>
          </a:p>
          <a:p>
            <a:pPr indent="0" lvl="0" marL="0" marR="0" rtl="0" algn="l">
              <a:lnSpc>
                <a:spcPct val="100000"/>
              </a:lnSpc>
              <a:spcBef>
                <a:spcPts val="0"/>
              </a:spcBef>
              <a:spcAft>
                <a:spcPts val="0"/>
              </a:spcAft>
              <a:buClr>
                <a:srgbClr val="000000"/>
              </a:buClr>
              <a:buSzPts val="3900"/>
              <a:buFont typeface="Arial"/>
              <a:buNone/>
            </a:pPr>
            <a:r>
              <a:rPr b="1" i="0" lang="pl-PL" sz="3900" u="none" cap="none" strike="noStrike">
                <a:solidFill>
                  <a:srgbClr val="5B0F00"/>
                </a:solidFill>
                <a:latin typeface="Barlow Semi Condensed"/>
                <a:ea typeface="Barlow Semi Condensed"/>
                <a:cs typeface="Barlow Semi Condensed"/>
                <a:sym typeface="Barlow Semi Condensed"/>
              </a:rPr>
              <a:t>Soil is a highly integrated living system!</a:t>
            </a:r>
            <a:endParaRPr b="1" i="0" sz="3900" u="none" cap="none" strike="noStrike">
              <a:solidFill>
                <a:srgbClr val="5B0F00"/>
              </a:solidFill>
              <a:latin typeface="Barlow Semi Condensed"/>
              <a:ea typeface="Barlow Semi Condensed"/>
              <a:cs typeface="Barlow Semi Condensed"/>
              <a:sym typeface="Barlow Semi Condensed"/>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Barlow Semi Condensed Medium"/>
              <a:ea typeface="Barlow Semi Condensed Medium"/>
              <a:cs typeface="Barlow Semi Condensed Medium"/>
              <a:sym typeface="Barlow Semi Condensed Medium"/>
            </a:endParaRPr>
          </a:p>
        </p:txBody>
      </p:sp>
      <p:sp>
        <p:nvSpPr>
          <p:cNvPr id="174" name="Google Shape;174;g2d3a4c777a5_0_341"/>
          <p:cNvSpPr txBox="1"/>
          <p:nvPr/>
        </p:nvSpPr>
        <p:spPr>
          <a:xfrm>
            <a:off x="5711000" y="5176533"/>
            <a:ext cx="5234700" cy="1139100"/>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rgbClr val="000000"/>
              </a:buClr>
              <a:buSzPts val="2900"/>
              <a:buFont typeface="Arial"/>
              <a:buNone/>
            </a:pPr>
            <a:r>
              <a:rPr b="0" i="0" lang="pl-PL" sz="2900" u="none" cap="none" strike="noStrike">
                <a:solidFill>
                  <a:schemeClr val="dk1"/>
                </a:solidFill>
                <a:latin typeface="Barlow Semi Condensed Medium"/>
                <a:ea typeface="Barlow Semi Condensed Medium"/>
                <a:cs typeface="Barlow Semi Condensed Medium"/>
                <a:sym typeface="Barlow Semi Condensed Medium"/>
              </a:rPr>
              <a:t>Let’s start by investigating the different components &gt;&gt;</a:t>
            </a:r>
            <a:endParaRPr b="0" i="0" sz="2900" u="none" cap="none" strike="noStrike">
              <a:solidFill>
                <a:srgbClr val="000000"/>
              </a:solidFill>
              <a:latin typeface="Barlow Semi Condensed Medium"/>
              <a:ea typeface="Barlow Semi Condensed Medium"/>
              <a:cs typeface="Barlow Semi Condensed Medium"/>
              <a:sym typeface="Barlow Semi Condensed Medium"/>
            </a:endParaRPr>
          </a:p>
        </p:txBody>
      </p:sp>
      <p:pic>
        <p:nvPicPr>
          <p:cNvPr id="175" name="Google Shape;175;g2d3a4c777a5_0_341"/>
          <p:cNvPicPr preferRelativeResize="0"/>
          <p:nvPr/>
        </p:nvPicPr>
        <p:blipFill rotWithShape="1">
          <a:blip r:embed="rId4">
            <a:alphaModFix/>
          </a:blip>
          <a:srcRect b="0" l="65711" r="3621" t="0"/>
          <a:stretch/>
        </p:blipFill>
        <p:spPr>
          <a:xfrm>
            <a:off x="11446050" y="70725"/>
            <a:ext cx="655050" cy="746025"/>
          </a:xfrm>
          <a:prstGeom prst="rect">
            <a:avLst/>
          </a:prstGeom>
          <a:noFill/>
          <a:ln>
            <a:noFill/>
          </a:ln>
        </p:spPr>
      </p:pic>
      <p:pic>
        <p:nvPicPr>
          <p:cNvPr id="176" name="Google Shape;176;g2d3a4c777a5_0_341"/>
          <p:cNvPicPr preferRelativeResize="0"/>
          <p:nvPr/>
        </p:nvPicPr>
        <p:blipFill>
          <a:blip r:embed="rId5">
            <a:alphaModFix/>
          </a:blip>
          <a:stretch>
            <a:fillRect/>
          </a:stretch>
        </p:blipFill>
        <p:spPr>
          <a:xfrm>
            <a:off x="10205050" y="3287650"/>
            <a:ext cx="914480" cy="746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g2d3a4c777a5_0_349"/>
          <p:cNvPicPr preferRelativeResize="0"/>
          <p:nvPr/>
        </p:nvPicPr>
        <p:blipFill rotWithShape="1">
          <a:blip r:embed="rId3">
            <a:alphaModFix/>
          </a:blip>
          <a:srcRect b="0" l="39" r="39" t="0"/>
          <a:stretch/>
        </p:blipFill>
        <p:spPr>
          <a:xfrm>
            <a:off x="-751201" y="-1318674"/>
            <a:ext cx="13277800" cy="7844775"/>
          </a:xfrm>
          <a:prstGeom prst="rect">
            <a:avLst/>
          </a:prstGeom>
          <a:noFill/>
          <a:ln>
            <a:noFill/>
          </a:ln>
        </p:spPr>
      </p:pic>
      <p:pic>
        <p:nvPicPr>
          <p:cNvPr id="182" name="Google Shape;182;g2d3a4c777a5_0_349"/>
          <p:cNvPicPr preferRelativeResize="0"/>
          <p:nvPr/>
        </p:nvPicPr>
        <p:blipFill rotWithShape="1">
          <a:blip r:embed="rId4">
            <a:alphaModFix/>
          </a:blip>
          <a:srcRect b="0" l="65711" r="3621" t="0"/>
          <a:stretch/>
        </p:blipFill>
        <p:spPr>
          <a:xfrm>
            <a:off x="11446050" y="70725"/>
            <a:ext cx="655050" cy="746025"/>
          </a:xfrm>
          <a:prstGeom prst="rect">
            <a:avLst/>
          </a:prstGeom>
          <a:noFill/>
          <a:ln>
            <a:noFill/>
          </a:ln>
        </p:spPr>
      </p:pic>
      <p:sp>
        <p:nvSpPr>
          <p:cNvPr id="183" name="Google Shape;183;g2d3a4c777a5_0_349"/>
          <p:cNvSpPr txBox="1"/>
          <p:nvPr/>
        </p:nvSpPr>
        <p:spPr>
          <a:xfrm>
            <a:off x="670900" y="3477850"/>
            <a:ext cx="10426800" cy="815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700"/>
              <a:buFont typeface="Arial"/>
              <a:buNone/>
            </a:pPr>
            <a:r>
              <a:rPr b="1" i="0" lang="pl-PL" sz="3700" u="none" cap="none" strike="noStrike">
                <a:solidFill>
                  <a:schemeClr val="dk1"/>
                </a:solidFill>
                <a:latin typeface="Barlow Semi Condensed"/>
                <a:ea typeface="Barlow Semi Condensed"/>
                <a:cs typeface="Barlow Semi Condensed"/>
                <a:sym typeface="Barlow Semi Condensed"/>
              </a:rPr>
              <a:t>Mineral particles &amp; rocks</a:t>
            </a:r>
            <a:endParaRPr b="1" i="0" sz="1800" u="none" cap="none" strike="noStrike">
              <a:solidFill>
                <a:srgbClr val="000000"/>
              </a:solidFill>
              <a:latin typeface="Barlow Semi Condensed"/>
              <a:ea typeface="Barlow Semi Condensed"/>
              <a:cs typeface="Barlow Semi Condensed"/>
              <a:sym typeface="Barlow Semi Condensed"/>
            </a:endParaRPr>
          </a:p>
        </p:txBody>
      </p:sp>
      <p:sp>
        <p:nvSpPr>
          <p:cNvPr id="184" name="Google Shape;184;g2d3a4c777a5_0_349"/>
          <p:cNvSpPr txBox="1"/>
          <p:nvPr/>
        </p:nvSpPr>
        <p:spPr>
          <a:xfrm>
            <a:off x="1246150" y="4448300"/>
            <a:ext cx="7620000" cy="1785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0" i="0" lang="pl-PL" sz="2500" u="none" cap="none" strike="noStrike">
                <a:solidFill>
                  <a:schemeClr val="dk1"/>
                </a:solidFill>
                <a:latin typeface="Barlow Condensed"/>
                <a:ea typeface="Barlow Condensed"/>
                <a:cs typeface="Barlow Condensed"/>
                <a:sym typeface="Barlow Condensed"/>
              </a:rPr>
              <a:t>Functions:</a:t>
            </a:r>
            <a:endParaRPr b="0" i="0" sz="2500" u="none" cap="none" strike="noStrike">
              <a:solidFill>
                <a:schemeClr val="dk1"/>
              </a:solidFill>
              <a:latin typeface="Barlow Condensed"/>
              <a:ea typeface="Barlow Condensed"/>
              <a:cs typeface="Barlow Condensed"/>
              <a:sym typeface="Barlow Condensed"/>
            </a:endParaRPr>
          </a:p>
          <a:p>
            <a:pPr indent="-387350" lvl="0" marL="4572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Soil structure &amp; bearing</a:t>
            </a:r>
            <a:endParaRPr b="0" i="0" sz="2500" u="none" cap="none" strike="noStrike">
              <a:solidFill>
                <a:schemeClr val="dk1"/>
              </a:solidFill>
              <a:latin typeface="Barlow Condensed"/>
              <a:ea typeface="Barlow Condensed"/>
              <a:cs typeface="Barlow Condensed"/>
              <a:sym typeface="Barlow Condensed"/>
            </a:endParaRPr>
          </a:p>
          <a:p>
            <a:pPr indent="-387350" lvl="0" marL="457200" marR="0" rtl="0" algn="l">
              <a:lnSpc>
                <a:spcPct val="100000"/>
              </a:lnSpc>
              <a:spcBef>
                <a:spcPts val="0"/>
              </a:spcBef>
              <a:spcAft>
                <a:spcPts val="0"/>
              </a:spcAft>
              <a:buClr>
                <a:schemeClr val="dk1"/>
              </a:buClr>
              <a:buSzPts val="2500"/>
              <a:buFont typeface="Barlow Condensed"/>
              <a:buChar char="●"/>
            </a:pPr>
            <a:r>
              <a:rPr lang="pl-PL" sz="2500">
                <a:solidFill>
                  <a:schemeClr val="dk1"/>
                </a:solidFill>
                <a:latin typeface="Barlow Condensed"/>
                <a:ea typeface="Barlow Condensed"/>
                <a:cs typeface="Barlow Condensed"/>
                <a:sym typeface="Barlow Condensed"/>
              </a:rPr>
              <a:t>Contains </a:t>
            </a:r>
            <a:r>
              <a:rPr b="0" i="0" lang="pl-PL" sz="2500" u="none" cap="none" strike="noStrike">
                <a:solidFill>
                  <a:schemeClr val="dk1"/>
                </a:solidFill>
                <a:latin typeface="Barlow Condensed"/>
                <a:ea typeface="Barlow Condensed"/>
                <a:cs typeface="Barlow Condensed"/>
                <a:sym typeface="Barlow Condensed"/>
              </a:rPr>
              <a:t>minerals needed for living beings</a:t>
            </a:r>
            <a:endParaRPr b="0" i="0" sz="2500" u="none" cap="none" strike="noStrike">
              <a:solidFill>
                <a:schemeClr val="dk1"/>
              </a:solidFill>
              <a:latin typeface="Barlow Condensed"/>
              <a:ea typeface="Barlow Condensed"/>
              <a:cs typeface="Barlow Condensed"/>
              <a:sym typeface="Barlow Condensed"/>
            </a:endParaRPr>
          </a:p>
          <a:p>
            <a:pPr indent="-387350" lvl="0" marL="457200" marR="0" rtl="0" algn="l">
              <a:lnSpc>
                <a:spcPct val="100000"/>
              </a:lnSpc>
              <a:spcBef>
                <a:spcPts val="0"/>
              </a:spcBef>
              <a:spcAft>
                <a:spcPts val="0"/>
              </a:spcAft>
              <a:buClr>
                <a:schemeClr val="dk1"/>
              </a:buClr>
              <a:buSzPts val="2500"/>
              <a:buFont typeface="Barlow Condensed"/>
              <a:buChar char="●"/>
            </a:pPr>
            <a:r>
              <a:rPr b="0" i="0" lang="pl-PL" sz="2500" u="none" cap="none" strike="noStrike">
                <a:solidFill>
                  <a:schemeClr val="dk1"/>
                </a:solidFill>
                <a:latin typeface="Barlow Condensed"/>
                <a:ea typeface="Barlow Condensed"/>
                <a:cs typeface="Barlow Condensed"/>
                <a:sym typeface="Barlow Condensed"/>
              </a:rPr>
              <a:t>Feeds soil microbes</a:t>
            </a:r>
            <a:endParaRPr b="0" i="0" sz="2500" u="none" cap="none" strike="noStrike">
              <a:solidFill>
                <a:schemeClr val="dk1"/>
              </a:solidFill>
              <a:latin typeface="Barlow Condensed"/>
              <a:ea typeface="Barlow Condensed"/>
              <a:cs typeface="Barlow Condensed"/>
              <a:sym typeface="Barlow Condensed"/>
            </a:endParaRPr>
          </a:p>
        </p:txBody>
      </p:sp>
      <p:pic>
        <p:nvPicPr>
          <p:cNvPr id="185" name="Google Shape;185;g2d3a4c777a5_0_349"/>
          <p:cNvPicPr preferRelativeResize="0"/>
          <p:nvPr/>
        </p:nvPicPr>
        <p:blipFill>
          <a:blip r:embed="rId5">
            <a:alphaModFix/>
          </a:blip>
          <a:stretch>
            <a:fillRect/>
          </a:stretch>
        </p:blipFill>
        <p:spPr>
          <a:xfrm>
            <a:off x="10205050" y="3287650"/>
            <a:ext cx="914480" cy="746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tyw pakietu Office">
  <a:themeElements>
    <a:clrScheme name="Niebieski">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2021-03-17T15:35:01Z</dcterms:created>
  <dc:creator>Danuta Szpilko</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0x0101006BB1CE6E337D584EAB9F6A325E920394</vt:lpwstr>
  </property>
</Properties>
</file>